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1" r:id="rId1"/>
  </p:sldMasterIdLst>
  <p:notesMasterIdLst>
    <p:notesMasterId r:id="rId77"/>
  </p:notesMasterIdLst>
  <p:sldIdLst>
    <p:sldId id="256" r:id="rId2"/>
    <p:sldId id="410" r:id="rId3"/>
    <p:sldId id="561" r:id="rId4"/>
    <p:sldId id="463" r:id="rId5"/>
    <p:sldId id="508" r:id="rId6"/>
    <p:sldId id="483" r:id="rId7"/>
    <p:sldId id="280" r:id="rId8"/>
    <p:sldId id="529" r:id="rId9"/>
    <p:sldId id="527" r:id="rId10"/>
    <p:sldId id="530" r:id="rId11"/>
    <p:sldId id="564" r:id="rId12"/>
    <p:sldId id="565" r:id="rId13"/>
    <p:sldId id="566" r:id="rId14"/>
    <p:sldId id="567" r:id="rId15"/>
    <p:sldId id="568" r:id="rId16"/>
    <p:sldId id="569" r:id="rId17"/>
    <p:sldId id="570" r:id="rId18"/>
    <p:sldId id="571" r:id="rId19"/>
    <p:sldId id="572" r:id="rId20"/>
    <p:sldId id="575" r:id="rId21"/>
    <p:sldId id="574" r:id="rId22"/>
    <p:sldId id="573" r:id="rId23"/>
    <p:sldId id="576" r:id="rId24"/>
    <p:sldId id="509" r:id="rId25"/>
    <p:sldId id="511" r:id="rId26"/>
    <p:sldId id="512" r:id="rId27"/>
    <p:sldId id="513" r:id="rId28"/>
    <p:sldId id="516" r:id="rId29"/>
    <p:sldId id="560" r:id="rId30"/>
    <p:sldId id="562" r:id="rId31"/>
    <p:sldId id="563" r:id="rId32"/>
    <p:sldId id="514" r:id="rId33"/>
    <p:sldId id="510" r:id="rId34"/>
    <p:sldId id="515" r:id="rId35"/>
    <p:sldId id="518" r:id="rId36"/>
    <p:sldId id="519" r:id="rId37"/>
    <p:sldId id="520" r:id="rId38"/>
    <p:sldId id="521" r:id="rId39"/>
    <p:sldId id="522" r:id="rId40"/>
    <p:sldId id="523" r:id="rId41"/>
    <p:sldId id="525" r:id="rId42"/>
    <p:sldId id="526" r:id="rId43"/>
    <p:sldId id="528" r:id="rId44"/>
    <p:sldId id="531" r:id="rId45"/>
    <p:sldId id="532" r:id="rId46"/>
    <p:sldId id="533" r:id="rId47"/>
    <p:sldId id="524" r:id="rId48"/>
    <p:sldId id="534" r:id="rId49"/>
    <p:sldId id="535" r:id="rId50"/>
    <p:sldId id="536" r:id="rId51"/>
    <p:sldId id="537" r:id="rId52"/>
    <p:sldId id="538" r:id="rId53"/>
    <p:sldId id="539" r:id="rId54"/>
    <p:sldId id="540" r:id="rId55"/>
    <p:sldId id="541" r:id="rId56"/>
    <p:sldId id="542" r:id="rId57"/>
    <p:sldId id="543" r:id="rId58"/>
    <p:sldId id="544" r:id="rId59"/>
    <p:sldId id="545" r:id="rId60"/>
    <p:sldId id="546" r:id="rId61"/>
    <p:sldId id="517" r:id="rId62"/>
    <p:sldId id="547" r:id="rId63"/>
    <p:sldId id="548" r:id="rId64"/>
    <p:sldId id="549" r:id="rId65"/>
    <p:sldId id="550" r:id="rId66"/>
    <p:sldId id="551" r:id="rId67"/>
    <p:sldId id="492" r:id="rId68"/>
    <p:sldId id="558" r:id="rId69"/>
    <p:sldId id="555" r:id="rId70"/>
    <p:sldId id="556" r:id="rId71"/>
    <p:sldId id="557" r:id="rId72"/>
    <p:sldId id="559" r:id="rId73"/>
    <p:sldId id="477" r:id="rId74"/>
    <p:sldId id="399" r:id="rId75"/>
    <p:sldId id="409"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2" d="100"/>
          <a:sy n="72" d="100"/>
        </p:scale>
        <p:origin x="732"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01775E-EDE2-4DE5-A02D-A8BD8C6F6AC0}" type="slidenum">
              <a:rPr lang="en-US" smtClean="0"/>
              <a:t>32</a:t>
            </a:fld>
            <a:endParaRPr lang="en-US"/>
          </a:p>
        </p:txBody>
      </p:sp>
    </p:spTree>
    <p:extLst>
      <p:ext uri="{BB962C8B-B14F-4D97-AF65-F5344CB8AC3E}">
        <p14:creationId xmlns:p14="http://schemas.microsoft.com/office/powerpoint/2010/main" val="2569867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33</a:t>
            </a:fld>
            <a:endParaRPr lang="en-US"/>
          </a:p>
        </p:txBody>
      </p:sp>
    </p:spTree>
    <p:extLst>
      <p:ext uri="{BB962C8B-B14F-4D97-AF65-F5344CB8AC3E}">
        <p14:creationId xmlns:p14="http://schemas.microsoft.com/office/powerpoint/2010/main" val="2079606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909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746687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187799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875288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5386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6E0DA5-0C76-4851-AA82-0B75261F9EB4}" type="datetimeFigureOut">
              <a:rPr lang="en-US" smtClean="0"/>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128339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6E0DA5-0C76-4851-AA82-0B75261F9EB4}" type="datetimeFigureOut">
              <a:rPr lang="en-US" smtClean="0"/>
              <a:t>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3748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6E0DA5-0C76-4851-AA82-0B75261F9EB4}" type="datetimeFigureOut">
              <a:rPr lang="en-US" smtClean="0"/>
              <a:t>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64052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6E0DA5-0C76-4851-AA82-0B75261F9EB4}" type="datetimeFigureOut">
              <a:rPr lang="en-US" smtClean="0"/>
              <a:t>2/13/2023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4039241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26E0DA5-0C76-4851-AA82-0B75261F9EB4}" type="datetimeFigureOut">
              <a:rPr lang="en-US" smtClean="0"/>
              <a:t>2/13/2023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1260936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961835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26E0DA5-0C76-4851-AA82-0B75261F9EB4}" type="datetimeFigureOut">
              <a:rPr lang="en-US" smtClean="0"/>
              <a:t>2/13/2023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3E83446-D492-49CB-B85A-4EA5E06E8E7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50397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nodejs.org/en/download/" TargetMode="External"/><Relationship Id="rId2" Type="http://schemas.openxmlformats.org/officeDocument/2006/relationships/hyperlink" Target="https://code.visualstudio.com/Download"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ui5.sap.com/"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services.odata.org/v2/northwind/northwind.svc/$metadata"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hyperlink" Target="https://nodejs.org/en/" TargetMode="External"/><Relationship Id="rId1" Type="http://schemas.openxmlformats.org/officeDocument/2006/relationships/slideLayout" Target="../slideLayouts/slideLayout7.xml"/><Relationship Id="rId5" Type="http://schemas.openxmlformats.org/officeDocument/2006/relationships/hyperlink" Target="https://account.hanatrial.ondemand.com/trial/" TargetMode="External"/><Relationship Id="rId4" Type="http://schemas.openxmlformats.org/officeDocument/2006/relationships/hyperlink" Target="https://www.sap.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chandrashekharvedi/UI5_Material_2hr_per_day/blob/main/Day%201/FirstProject/index.html"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w3schools.com/html/default.asp"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hyperlink" Target="https://www.w3schools.com/tags/tag_input.asp"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w3schools.com/css/default.asp"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hyperlink" Target="https://jsonlint.com/"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hyperlink" Target="https://www.w3schools.com/jsref/dom_obj_event.asp"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jquery.com/"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experience.sap.com/fiori-design/" TargetMode="External"/><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335486"/>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Srinivas</a:t>
            </a:r>
          </a:p>
        </p:txBody>
      </p:sp>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 </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BCEE142-E1F2-5885-2108-739E87BC6C96}"/>
              </a:ext>
            </a:extLst>
          </p:cNvPr>
          <p:cNvSpPr txBox="1"/>
          <p:nvPr/>
        </p:nvSpPr>
        <p:spPr>
          <a:xfrm>
            <a:off x="8318377" y="1824295"/>
            <a:ext cx="3506084" cy="1200329"/>
          </a:xfrm>
          <a:prstGeom prst="rect">
            <a:avLst/>
          </a:prstGeom>
          <a:noFill/>
        </p:spPr>
        <p:txBody>
          <a:bodyPr wrap="square" rtlCol="0">
            <a:spAutoFit/>
          </a:bodyPr>
          <a:lstStyle/>
          <a:p>
            <a:pPr marL="342900" indent="-342900">
              <a:buAutoNum type="arabicPeriod"/>
            </a:pPr>
            <a:r>
              <a:rPr lang="en-IN" dirty="0" err="1"/>
              <a:t>sap.app</a:t>
            </a:r>
            <a:endParaRPr lang="en-IN" dirty="0"/>
          </a:p>
          <a:p>
            <a:r>
              <a:rPr lang="en-IN" dirty="0"/>
              <a:t>        title, description, version</a:t>
            </a:r>
          </a:p>
          <a:p>
            <a:r>
              <a:rPr lang="en-IN" dirty="0"/>
              <a:t>2.    </a:t>
            </a:r>
            <a:r>
              <a:rPr lang="en-IN" dirty="0" err="1"/>
              <a:t>Sap.ui</a:t>
            </a:r>
            <a:endParaRPr lang="en-IN" dirty="0"/>
          </a:p>
          <a:p>
            <a:pPr marL="342900" indent="-342900">
              <a:buAutoNum type="arabicPeriod"/>
            </a:pPr>
            <a:r>
              <a:rPr lang="en-IN" dirty="0"/>
              <a:t>Sap.ui5</a:t>
            </a:r>
          </a:p>
        </p:txBody>
      </p:sp>
      <p:cxnSp>
        <p:nvCxnSpPr>
          <p:cNvPr id="8" name="Straight Arrow Connector 7">
            <a:extLst>
              <a:ext uri="{FF2B5EF4-FFF2-40B4-BE49-F238E27FC236}">
                <a16:creationId xmlns:a16="http://schemas.microsoft.com/office/drawing/2014/main" id="{8A414F8F-6E9C-3AA1-3EF4-9D1C4695791C}"/>
              </a:ext>
            </a:extLst>
          </p:cNvPr>
          <p:cNvCxnSpPr/>
          <p:nvPr/>
        </p:nvCxnSpPr>
        <p:spPr>
          <a:xfrm flipV="1">
            <a:off x="3389243" y="3029136"/>
            <a:ext cx="5091343" cy="2707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35440B-2862-ED7E-1EC6-616B15A4C232}"/>
              </a:ext>
            </a:extLst>
          </p:cNvPr>
          <p:cNvSpPr txBox="1"/>
          <p:nvPr/>
        </p:nvSpPr>
        <p:spPr>
          <a:xfrm>
            <a:off x="532661" y="1136342"/>
            <a:ext cx="5563340" cy="2031325"/>
          </a:xfrm>
          <a:prstGeom prst="rect">
            <a:avLst/>
          </a:prstGeom>
          <a:noFill/>
        </p:spPr>
        <p:txBody>
          <a:bodyPr wrap="square" rtlCol="0">
            <a:spAutoFit/>
          </a:bodyPr>
          <a:lstStyle/>
          <a:p>
            <a:r>
              <a:rPr lang="en-IN" dirty="0"/>
              <a:t>  SAP BAS                                      /   Visual Studio Code </a:t>
            </a:r>
          </a:p>
          <a:p>
            <a:endParaRPr lang="en-IN" dirty="0"/>
          </a:p>
          <a:p>
            <a:r>
              <a:rPr lang="en-IN" dirty="0"/>
              <a:t>SAP Cloud Edition                             Local / Personal Edition </a:t>
            </a:r>
          </a:p>
          <a:p>
            <a:r>
              <a:rPr lang="en-IN" dirty="0"/>
              <a:t>SAP BTP Cloud Foundry                    Open Source</a:t>
            </a:r>
          </a:p>
          <a:p>
            <a:r>
              <a:rPr lang="en-IN" dirty="0" err="1"/>
              <a:t>Licen</a:t>
            </a:r>
            <a:r>
              <a:rPr lang="en-IN" dirty="0"/>
              <a:t>.                                                   Free </a:t>
            </a:r>
            <a:r>
              <a:rPr lang="en-IN" dirty="0" err="1"/>
              <a:t>Licn</a:t>
            </a:r>
            <a:r>
              <a:rPr lang="en-IN" dirty="0"/>
              <a:t>.</a:t>
            </a:r>
          </a:p>
          <a:p>
            <a:r>
              <a:rPr lang="en-IN" dirty="0"/>
              <a:t>Adoption Project Template              N/A</a:t>
            </a:r>
          </a:p>
          <a:p>
            <a:r>
              <a:rPr lang="en-IN" dirty="0"/>
              <a:t>MTA                                                      </a:t>
            </a:r>
            <a:r>
              <a:rPr lang="en-IN" dirty="0" err="1"/>
              <a:t>MTA</a:t>
            </a:r>
            <a:r>
              <a:rPr lang="en-IN" dirty="0"/>
              <a:t> </a:t>
            </a:r>
          </a:p>
        </p:txBody>
      </p:sp>
      <p:sp>
        <p:nvSpPr>
          <p:cNvPr id="3" name="TextBox 2">
            <a:extLst>
              <a:ext uri="{FF2B5EF4-FFF2-40B4-BE49-F238E27FC236}">
                <a16:creationId xmlns:a16="http://schemas.microsoft.com/office/drawing/2014/main" id="{E61178C8-B319-D41D-FAF0-045D4DE1BCFE}"/>
              </a:ext>
            </a:extLst>
          </p:cNvPr>
          <p:cNvSpPr txBox="1"/>
          <p:nvPr/>
        </p:nvSpPr>
        <p:spPr>
          <a:xfrm>
            <a:off x="355108" y="3481916"/>
            <a:ext cx="9916357" cy="2585323"/>
          </a:xfrm>
          <a:prstGeom prst="rect">
            <a:avLst/>
          </a:prstGeom>
          <a:noFill/>
        </p:spPr>
        <p:txBody>
          <a:bodyPr wrap="square" rtlCol="0">
            <a:spAutoFit/>
          </a:bodyPr>
          <a:lstStyle/>
          <a:p>
            <a:r>
              <a:rPr lang="en-IN" dirty="0"/>
              <a:t>Run Visual Studio:</a:t>
            </a:r>
          </a:p>
          <a:p>
            <a:pPr marL="342900" indent="-342900">
              <a:buAutoNum type="arabicPeriod"/>
            </a:pPr>
            <a:r>
              <a:rPr lang="en-IN" dirty="0"/>
              <a:t>Visual Studio Download (</a:t>
            </a:r>
            <a:r>
              <a:rPr lang="en-IN" dirty="0">
                <a:hlinkClick r:id="rId2"/>
              </a:rPr>
              <a:t>https://code.visualstudio.com/Download</a:t>
            </a:r>
            <a:r>
              <a:rPr lang="en-IN" dirty="0"/>
              <a:t> )</a:t>
            </a:r>
          </a:p>
          <a:p>
            <a:pPr marL="342900" indent="-342900">
              <a:buAutoNum type="arabicPeriod"/>
            </a:pPr>
            <a:r>
              <a:rPr lang="en-IN" dirty="0"/>
              <a:t>Download / Install Node JS (</a:t>
            </a:r>
            <a:r>
              <a:rPr lang="en-IN" dirty="0">
                <a:hlinkClick r:id="rId3"/>
              </a:rPr>
              <a:t>https://nodejs.org/en/download/</a:t>
            </a:r>
            <a:r>
              <a:rPr lang="en-IN" dirty="0"/>
              <a:t> -&gt; check </a:t>
            </a:r>
            <a:r>
              <a:rPr lang="en-IN" dirty="0">
                <a:highlight>
                  <a:srgbClr val="FFFF00"/>
                </a:highlight>
              </a:rPr>
              <a:t>node -v </a:t>
            </a:r>
            <a:r>
              <a:rPr lang="en-IN" dirty="0"/>
              <a:t>)</a:t>
            </a:r>
          </a:p>
          <a:p>
            <a:pPr marL="342900" indent="-342900">
              <a:buAutoNum type="arabicPeriod"/>
            </a:pPr>
            <a:r>
              <a:rPr lang="en-IN" dirty="0"/>
              <a:t>Install/Configure Fiori plugins  ( </a:t>
            </a:r>
            <a:r>
              <a:rPr lang="en-IN" dirty="0" err="1"/>
              <a:t>Goto</a:t>
            </a:r>
            <a:r>
              <a:rPr lang="en-IN" dirty="0"/>
              <a:t> Extensions inside Visual Studio Code -&gt; search </a:t>
            </a:r>
            <a:r>
              <a:rPr lang="en-IN" dirty="0" err="1">
                <a:highlight>
                  <a:srgbClr val="FFFF00"/>
                </a:highlight>
              </a:rPr>
              <a:t>fiori</a:t>
            </a:r>
            <a:r>
              <a:rPr lang="en-IN" dirty="0"/>
              <a:t> -&gt; install top 5 search entries </a:t>
            </a:r>
          </a:p>
          <a:p>
            <a:pPr marL="342900" indent="-342900">
              <a:buAutoNum type="arabicPeriod"/>
            </a:pPr>
            <a:r>
              <a:rPr lang="en-IN" dirty="0"/>
              <a:t>Install FIORI Application Generator ( view menu -&gt; command palate -&gt; Fiori application generator )</a:t>
            </a:r>
          </a:p>
          <a:p>
            <a:pPr marL="342900" indent="-342900">
              <a:buAutoNum type="arabicPeriod"/>
            </a:pPr>
            <a:r>
              <a:rPr lang="en-IN" dirty="0"/>
              <a:t>Create UI5 Application </a:t>
            </a:r>
          </a:p>
          <a:p>
            <a:pPr marL="342900" indent="-342900">
              <a:buAutoNum type="arabicPeriod"/>
            </a:pPr>
            <a:r>
              <a:rPr lang="en-IN" dirty="0"/>
              <a:t>Run the Application (view-&gt; </a:t>
            </a:r>
            <a:r>
              <a:rPr lang="en-IN" dirty="0" err="1"/>
              <a:t>ctl+shft+p</a:t>
            </a:r>
            <a:r>
              <a:rPr lang="en-IN" dirty="0"/>
              <a:t>(command </a:t>
            </a:r>
            <a:r>
              <a:rPr lang="en-IN" dirty="0" err="1"/>
              <a:t>pallete</a:t>
            </a:r>
            <a:r>
              <a:rPr lang="en-IN" dirty="0"/>
              <a:t>) -&gt; Fiori application info -&gt; preview application)</a:t>
            </a:r>
          </a:p>
        </p:txBody>
      </p:sp>
      <p:sp>
        <p:nvSpPr>
          <p:cNvPr id="4" name="TextBox 3">
            <a:extLst>
              <a:ext uri="{FF2B5EF4-FFF2-40B4-BE49-F238E27FC236}">
                <a16:creationId xmlns:a16="http://schemas.microsoft.com/office/drawing/2014/main" id="{4EA3F18A-111F-8FCE-0613-BC588E5AF9AB}"/>
              </a:ext>
            </a:extLst>
          </p:cNvPr>
          <p:cNvSpPr txBox="1"/>
          <p:nvPr/>
        </p:nvSpPr>
        <p:spPr>
          <a:xfrm>
            <a:off x="7039992" y="843677"/>
            <a:ext cx="5024761" cy="2308324"/>
          </a:xfrm>
          <a:prstGeom prst="rect">
            <a:avLst/>
          </a:prstGeom>
          <a:noFill/>
        </p:spPr>
        <p:txBody>
          <a:bodyPr wrap="square" rtlCol="0">
            <a:spAutoFit/>
          </a:bodyPr>
          <a:lstStyle/>
          <a:p>
            <a:r>
              <a:rPr lang="en-IN" dirty="0"/>
              <a:t>Fiori / SAPUI5 follows MVC design pattern for application development </a:t>
            </a:r>
          </a:p>
          <a:p>
            <a:endParaRPr lang="en-IN" dirty="0"/>
          </a:p>
          <a:p>
            <a:r>
              <a:rPr lang="en-IN" dirty="0">
                <a:highlight>
                  <a:srgbClr val="FFFF00"/>
                </a:highlight>
              </a:rPr>
              <a:t>M -&gt; Model ( Data ) -&gt; local (</a:t>
            </a:r>
            <a:r>
              <a:rPr lang="en-IN" dirty="0" err="1">
                <a:highlight>
                  <a:srgbClr val="FFFF00"/>
                </a:highlight>
              </a:rPr>
              <a:t>json</a:t>
            </a:r>
            <a:r>
              <a:rPr lang="en-IN" dirty="0">
                <a:highlight>
                  <a:srgbClr val="FFFF00"/>
                </a:highlight>
              </a:rPr>
              <a:t>)/Remote(</a:t>
            </a:r>
            <a:r>
              <a:rPr lang="en-IN" dirty="0" err="1">
                <a:highlight>
                  <a:srgbClr val="FFFF00"/>
                </a:highlight>
              </a:rPr>
              <a:t>odata</a:t>
            </a:r>
            <a:r>
              <a:rPr lang="en-IN" dirty="0">
                <a:highlight>
                  <a:srgbClr val="FFFF00"/>
                </a:highlight>
              </a:rPr>
              <a:t>)</a:t>
            </a:r>
          </a:p>
          <a:p>
            <a:r>
              <a:rPr lang="en-IN" dirty="0">
                <a:highlight>
                  <a:srgbClr val="FFFF00"/>
                </a:highlight>
              </a:rPr>
              <a:t>V -&gt; View ( Presentation ) -&gt; </a:t>
            </a:r>
            <a:r>
              <a:rPr lang="en-IN" dirty="0">
                <a:solidFill>
                  <a:srgbClr val="FF0000"/>
                </a:solidFill>
                <a:highlight>
                  <a:srgbClr val="FFFF00"/>
                </a:highlight>
              </a:rPr>
              <a:t>XML</a:t>
            </a:r>
            <a:r>
              <a:rPr lang="en-IN" dirty="0">
                <a:highlight>
                  <a:srgbClr val="FFFF00"/>
                </a:highlight>
              </a:rPr>
              <a:t> </a:t>
            </a:r>
          </a:p>
          <a:p>
            <a:r>
              <a:rPr lang="en-IN" dirty="0">
                <a:highlight>
                  <a:srgbClr val="FFFF00"/>
                </a:highlight>
              </a:rPr>
              <a:t>C -&gt; Controller ( M -&gt; V ) / client side / sending to http request to server / calling additional UI user actions (</a:t>
            </a:r>
            <a:r>
              <a:rPr lang="en-IN" dirty="0">
                <a:solidFill>
                  <a:srgbClr val="FF0000"/>
                </a:solidFill>
                <a:highlight>
                  <a:srgbClr val="FFFF00"/>
                </a:highlight>
              </a:rPr>
              <a:t>JS</a:t>
            </a:r>
            <a:r>
              <a:rPr lang="en-IN" dirty="0">
                <a:highlight>
                  <a:srgbClr val="FFFF00"/>
                </a:highlight>
              </a:rPr>
              <a:t>)</a:t>
            </a:r>
          </a:p>
        </p:txBody>
      </p:sp>
      <p:sp>
        <p:nvSpPr>
          <p:cNvPr id="5" name="TextBox 4">
            <a:extLst>
              <a:ext uri="{FF2B5EF4-FFF2-40B4-BE49-F238E27FC236}">
                <a16:creationId xmlns:a16="http://schemas.microsoft.com/office/drawing/2014/main" id="{0C0E45FB-3F4A-2C35-2F7D-10987AB6318A}"/>
              </a:ext>
            </a:extLst>
          </p:cNvPr>
          <p:cNvSpPr txBox="1"/>
          <p:nvPr/>
        </p:nvSpPr>
        <p:spPr>
          <a:xfrm>
            <a:off x="790113" y="452761"/>
            <a:ext cx="2272683" cy="369332"/>
          </a:xfrm>
          <a:prstGeom prst="rect">
            <a:avLst/>
          </a:prstGeom>
          <a:noFill/>
        </p:spPr>
        <p:txBody>
          <a:bodyPr wrap="square" rtlCol="0">
            <a:spAutoFit/>
          </a:bodyPr>
          <a:lstStyle/>
          <a:p>
            <a:r>
              <a:rPr lang="en-IN" dirty="0"/>
              <a:t>Day2</a:t>
            </a:r>
          </a:p>
        </p:txBody>
      </p:sp>
    </p:spTree>
    <p:extLst>
      <p:ext uri="{BB962C8B-B14F-4D97-AF65-F5344CB8AC3E}">
        <p14:creationId xmlns:p14="http://schemas.microsoft.com/office/powerpoint/2010/main" val="838064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4057D4-E7F3-1D0C-5CEB-A190FDA0E6CA}"/>
              </a:ext>
            </a:extLst>
          </p:cNvPr>
          <p:cNvSpPr txBox="1"/>
          <p:nvPr/>
        </p:nvSpPr>
        <p:spPr>
          <a:xfrm>
            <a:off x="621438" y="-5338973"/>
            <a:ext cx="4083728" cy="13180531"/>
          </a:xfrm>
          <a:prstGeom prst="rect">
            <a:avLst/>
          </a:prstGeom>
          <a:noFill/>
        </p:spPr>
        <p:txBody>
          <a:bodyPr wrap="square">
            <a:spAutoFit/>
          </a:bodyPr>
          <a:lstStyle/>
          <a:p>
            <a:endParaRPr lang="en-IN" sz="1050" dirty="0"/>
          </a:p>
          <a:p>
            <a:r>
              <a:rPr lang="en-IN" sz="1050" dirty="0"/>
              <a:t>1. SAP BTP ? </a:t>
            </a:r>
          </a:p>
          <a:p>
            <a:endParaRPr lang="en-IN" sz="1050" dirty="0"/>
          </a:p>
          <a:p>
            <a:r>
              <a:rPr lang="en-IN" sz="1050" dirty="0"/>
              <a:t>   -&gt; BTP ( Business Technology Platform ) </a:t>
            </a:r>
          </a:p>
          <a:p>
            <a:r>
              <a:rPr lang="en-IN" sz="1050" dirty="0"/>
              <a:t>   </a:t>
            </a:r>
          </a:p>
          <a:p>
            <a:r>
              <a:rPr lang="en-IN" sz="1050" dirty="0"/>
              <a:t>        -&gt; Cloud ( PAAS )  -&gt; Platform as a service </a:t>
            </a:r>
          </a:p>
          <a:p>
            <a:r>
              <a:rPr lang="en-IN" sz="1050" dirty="0"/>
              <a:t>		</a:t>
            </a:r>
          </a:p>
          <a:p>
            <a:r>
              <a:rPr lang="en-IN" sz="1050" dirty="0"/>
              <a:t>		   -&gt; Full Stack </a:t>
            </a:r>
            <a:r>
              <a:rPr lang="en-IN" sz="1050" dirty="0" err="1"/>
              <a:t>Devlopment</a:t>
            </a:r>
            <a:r>
              <a:rPr lang="en-IN" sz="1050" dirty="0"/>
              <a:t> ( End to End </a:t>
            </a:r>
            <a:r>
              <a:rPr lang="en-IN" sz="1050" dirty="0" err="1"/>
              <a:t>Devlopment</a:t>
            </a:r>
            <a:r>
              <a:rPr lang="en-IN" sz="1050" dirty="0"/>
              <a:t> ) ( UI + Backend Data )</a:t>
            </a:r>
          </a:p>
          <a:p>
            <a:r>
              <a:rPr lang="en-IN" sz="1050" dirty="0"/>
              <a:t>		    </a:t>
            </a:r>
          </a:p>
          <a:p>
            <a:endParaRPr lang="en-IN" sz="1050" dirty="0"/>
          </a:p>
          <a:p>
            <a:r>
              <a:rPr lang="en-IN" sz="1050" dirty="0"/>
              <a:t> -&gt; Approval Process </a:t>
            </a:r>
          </a:p>
          <a:p>
            <a:endParaRPr lang="en-IN" sz="1050" dirty="0"/>
          </a:p>
          <a:p>
            <a:r>
              <a:rPr lang="en-IN" sz="1050" dirty="0"/>
              <a:t> -&gt; </a:t>
            </a:r>
            <a:r>
              <a:rPr lang="en-IN" sz="1050" dirty="0" err="1"/>
              <a:t>Busines</a:t>
            </a:r>
            <a:r>
              <a:rPr lang="en-IN" sz="1050" dirty="0"/>
              <a:t> Rules ( Functional Users / Business Team ) -&gt; excel -&gt; </a:t>
            </a:r>
            <a:r>
              <a:rPr lang="en-IN" sz="1050" dirty="0" err="1"/>
              <a:t>DataDecison</a:t>
            </a:r>
            <a:r>
              <a:rPr lang="en-IN" sz="1050" dirty="0"/>
              <a:t>  </a:t>
            </a:r>
          </a:p>
          <a:p>
            <a:r>
              <a:rPr lang="en-IN" sz="1050" dirty="0"/>
              <a:t> </a:t>
            </a:r>
          </a:p>
          <a:p>
            <a:r>
              <a:rPr lang="en-IN" sz="1050" dirty="0"/>
              <a:t> -&gt; Workflow ( process automation )</a:t>
            </a:r>
          </a:p>
          <a:p>
            <a:r>
              <a:rPr lang="en-IN" sz="1050" dirty="0"/>
              <a:t> </a:t>
            </a:r>
          </a:p>
          <a:p>
            <a:r>
              <a:rPr lang="en-IN" sz="1050" dirty="0"/>
              <a:t> -&gt; Business Translations Hub </a:t>
            </a:r>
          </a:p>
          <a:p>
            <a:r>
              <a:rPr lang="en-IN" sz="1050" dirty="0"/>
              <a:t> </a:t>
            </a:r>
          </a:p>
          <a:p>
            <a:r>
              <a:rPr lang="en-IN" sz="1050" dirty="0"/>
              <a:t> -&gt; SAP Event Mesh </a:t>
            </a:r>
          </a:p>
          <a:p>
            <a:r>
              <a:rPr lang="en-IN" sz="1050" dirty="0"/>
              <a:t> </a:t>
            </a:r>
          </a:p>
          <a:p>
            <a:r>
              <a:rPr lang="en-IN" sz="1050" dirty="0"/>
              <a:t> ..</a:t>
            </a:r>
          </a:p>
          <a:p>
            <a:r>
              <a:rPr lang="en-IN" sz="1050" dirty="0"/>
              <a:t> ..</a:t>
            </a:r>
          </a:p>
          <a:p>
            <a:r>
              <a:rPr lang="en-IN" sz="1050" dirty="0"/>
              <a:t> .</a:t>
            </a:r>
          </a:p>
          <a:p>
            <a:r>
              <a:rPr lang="en-IN" sz="1050" dirty="0"/>
              <a:t> .</a:t>
            </a:r>
          </a:p>
          <a:p>
            <a:r>
              <a:rPr lang="en-IN" sz="1050" dirty="0"/>
              <a:t> .</a:t>
            </a:r>
          </a:p>
          <a:p>
            <a:r>
              <a:rPr lang="en-IN" sz="1050" dirty="0"/>
              <a:t> </a:t>
            </a:r>
          </a:p>
          <a:p>
            <a:r>
              <a:rPr lang="en-IN" sz="1050" dirty="0"/>
              <a:t> </a:t>
            </a:r>
          </a:p>
          <a:p>
            <a:endParaRPr lang="en-IN" sz="1050" dirty="0"/>
          </a:p>
          <a:p>
            <a:r>
              <a:rPr lang="en-IN" sz="1050" dirty="0"/>
              <a:t>			 -&gt; MTA ( Multi Target </a:t>
            </a:r>
            <a:r>
              <a:rPr lang="en-IN" sz="1050" dirty="0" err="1"/>
              <a:t>Archieve</a:t>
            </a:r>
            <a:r>
              <a:rPr lang="en-IN" sz="1050" dirty="0"/>
              <a:t> Application </a:t>
            </a:r>
            <a:r>
              <a:rPr lang="en-IN" sz="1050" dirty="0" err="1"/>
              <a:t>Devlopment</a:t>
            </a:r>
            <a:r>
              <a:rPr lang="en-IN" sz="1050" dirty="0"/>
              <a:t> ) </a:t>
            </a:r>
          </a:p>
          <a:p>
            <a:r>
              <a:rPr lang="en-IN" sz="1050" dirty="0"/>
              <a:t>			  </a:t>
            </a:r>
          </a:p>
          <a:p>
            <a:r>
              <a:rPr lang="en-IN" sz="1050" dirty="0"/>
              <a:t>			      -&gt; Ui5 Front End ( </a:t>
            </a:r>
            <a:r>
              <a:rPr lang="en-IN" sz="1050" dirty="0" err="1"/>
              <a:t>en</a:t>
            </a:r>
            <a:r>
              <a:rPr lang="en-IN" sz="1050" dirty="0"/>
              <a:t>, </a:t>
            </a:r>
            <a:r>
              <a:rPr lang="en-IN" sz="1050" dirty="0" err="1"/>
              <a:t>ch</a:t>
            </a:r>
            <a:r>
              <a:rPr lang="en-IN" sz="1050" dirty="0"/>
              <a:t>, </a:t>
            </a:r>
            <a:r>
              <a:rPr lang="en-IN" sz="1050" dirty="0" err="1"/>
              <a:t>arabic</a:t>
            </a:r>
            <a:r>
              <a:rPr lang="en-IN" sz="1050" dirty="0"/>
              <a:t> ) </a:t>
            </a:r>
          </a:p>
          <a:p>
            <a:r>
              <a:rPr lang="en-IN" sz="1050" dirty="0"/>
              <a:t>				  </a:t>
            </a:r>
          </a:p>
          <a:p>
            <a:r>
              <a:rPr lang="en-IN" sz="1050" dirty="0"/>
              <a:t>				  -&gt; Database / HANA / SQLLITE / Postgres </a:t>
            </a:r>
          </a:p>
          <a:p>
            <a:r>
              <a:rPr lang="en-IN" sz="1050" dirty="0"/>
              <a:t>				  </a:t>
            </a:r>
          </a:p>
          <a:p>
            <a:r>
              <a:rPr lang="en-IN" sz="1050" dirty="0"/>
              <a:t>				Server </a:t>
            </a:r>
            <a:r>
              <a:rPr lang="en-IN" sz="1050" dirty="0" err="1"/>
              <a:t>Technololigies</a:t>
            </a:r>
            <a:r>
              <a:rPr lang="en-IN" sz="1050" dirty="0"/>
              <a:t> ( Node JS ) + </a:t>
            </a:r>
            <a:r>
              <a:rPr lang="en-IN" sz="1050" dirty="0" err="1"/>
              <a:t>Abap</a:t>
            </a:r>
            <a:r>
              <a:rPr lang="en-IN" sz="1050" dirty="0"/>
              <a:t> on Hana ( cloud ) -&gt; RAP   </a:t>
            </a:r>
          </a:p>
          <a:p>
            <a:r>
              <a:rPr lang="en-IN" sz="1050" dirty="0"/>
              <a:t>				</a:t>
            </a:r>
          </a:p>
          <a:p>
            <a:r>
              <a:rPr lang="en-IN" sz="1050" dirty="0"/>
              <a:t>				</a:t>
            </a:r>
          </a:p>
          <a:p>
            <a:endParaRPr lang="en-IN" sz="1050" dirty="0"/>
          </a:p>
          <a:p>
            <a:r>
              <a:rPr lang="en-IN" sz="1050" dirty="0"/>
              <a:t>2. SAP BTP HANA ?</a:t>
            </a:r>
          </a:p>
          <a:p>
            <a:endParaRPr lang="en-IN" sz="1050" dirty="0"/>
          </a:p>
          <a:p>
            <a:r>
              <a:rPr lang="en-IN" sz="1050" dirty="0"/>
              <a:t>CAPM -&gt; Cloud Application Programming Model </a:t>
            </a:r>
          </a:p>
          <a:p>
            <a:endParaRPr lang="en-IN" sz="1050" dirty="0"/>
          </a:p>
          <a:p>
            <a:r>
              <a:rPr lang="en-IN" sz="1050" dirty="0"/>
              <a:t>  1. </a:t>
            </a:r>
            <a:r>
              <a:rPr lang="en-IN" sz="1050" dirty="0" err="1"/>
              <a:t>Abap</a:t>
            </a:r>
            <a:r>
              <a:rPr lang="en-IN" sz="1050" dirty="0"/>
              <a:t> on Hana ( RAP ) </a:t>
            </a:r>
          </a:p>
          <a:p>
            <a:r>
              <a:rPr lang="en-IN" sz="1050" dirty="0"/>
              <a:t>  2. Nodejs </a:t>
            </a:r>
          </a:p>
          <a:p>
            <a:r>
              <a:rPr lang="en-IN" sz="1050" dirty="0"/>
              <a:t>  3. Java Struts </a:t>
            </a:r>
          </a:p>
          <a:p>
            <a:r>
              <a:rPr lang="en-IN" sz="1050" dirty="0"/>
              <a:t>    </a:t>
            </a:r>
          </a:p>
          <a:p>
            <a:endParaRPr lang="en-IN" sz="1050" dirty="0"/>
          </a:p>
          <a:p>
            <a:r>
              <a:rPr lang="en-IN" sz="1050" dirty="0"/>
              <a:t>3. SAP S4/HANA Cloud </a:t>
            </a:r>
            <a:r>
              <a:rPr lang="en-IN" sz="1050" dirty="0" err="1"/>
              <a:t>Extensability</a:t>
            </a:r>
            <a:r>
              <a:rPr lang="en-IN" sz="1050" dirty="0"/>
              <a:t> ?</a:t>
            </a:r>
          </a:p>
          <a:p>
            <a:endParaRPr lang="en-IN" sz="1050" dirty="0"/>
          </a:p>
          <a:p>
            <a:r>
              <a:rPr lang="en-IN" sz="1050" dirty="0"/>
              <a:t>   FIORI </a:t>
            </a:r>
          </a:p>
          <a:p>
            <a:r>
              <a:rPr lang="en-IN" sz="1050" dirty="0"/>
              <a:t>     </a:t>
            </a:r>
          </a:p>
          <a:p>
            <a:r>
              <a:rPr lang="en-IN" sz="1050" dirty="0"/>
              <a:t>	   Adoption </a:t>
            </a:r>
          </a:p>
          <a:p>
            <a:r>
              <a:rPr lang="en-IN" sz="1050" dirty="0"/>
              <a:t>	   In-App </a:t>
            </a:r>
          </a:p>
          <a:p>
            <a:r>
              <a:rPr lang="en-IN" sz="1050" dirty="0"/>
              <a:t>	   </a:t>
            </a:r>
            <a:r>
              <a:rPr lang="en-IN" sz="1050" dirty="0" err="1"/>
              <a:t>SideBYSide</a:t>
            </a:r>
            <a:endParaRPr lang="en-IN" sz="1050" dirty="0"/>
          </a:p>
          <a:p>
            <a:endParaRPr lang="en-IN" sz="1050" dirty="0"/>
          </a:p>
          <a:p>
            <a:endParaRPr lang="en-IN" sz="1050" dirty="0"/>
          </a:p>
          <a:p>
            <a:r>
              <a:rPr lang="en-IN" sz="1050" dirty="0"/>
              <a:t>4. SAP WEBIDE / SAP BAS ( </a:t>
            </a:r>
            <a:r>
              <a:rPr lang="en-IN" sz="1050" dirty="0" err="1"/>
              <a:t>Devloping</a:t>
            </a:r>
            <a:r>
              <a:rPr lang="en-IN" sz="1050" dirty="0"/>
              <a:t> UI5 Applications )</a:t>
            </a:r>
          </a:p>
          <a:p>
            <a:endParaRPr lang="en-IN" sz="1050" dirty="0"/>
          </a:p>
          <a:p>
            <a:r>
              <a:rPr lang="en-IN" sz="1050" dirty="0"/>
              <a:t>   SAP WEBIDE -&gt; Tool to </a:t>
            </a:r>
            <a:r>
              <a:rPr lang="en-IN" sz="1050" dirty="0" err="1"/>
              <a:t>Devlop</a:t>
            </a:r>
            <a:r>
              <a:rPr lang="en-IN" sz="1050" dirty="0"/>
              <a:t> only Ui5 Applications </a:t>
            </a:r>
          </a:p>
          <a:p>
            <a:r>
              <a:rPr lang="en-IN" sz="1050" dirty="0"/>
              <a:t>              -&gt; Neo </a:t>
            </a:r>
          </a:p>
          <a:p>
            <a:r>
              <a:rPr lang="en-IN" sz="1050" dirty="0"/>
              <a:t>			  -&gt; Advanced version of the Eclipse </a:t>
            </a:r>
          </a:p>
          <a:p>
            <a:r>
              <a:rPr lang="en-IN" sz="1050" dirty="0"/>
              <a:t>			  -&gt; </a:t>
            </a:r>
            <a:r>
              <a:rPr lang="en-IN" sz="1050" dirty="0" err="1"/>
              <a:t>Licen</a:t>
            </a:r>
            <a:r>
              <a:rPr lang="en-IN" sz="1050" dirty="0"/>
              <a:t>,</a:t>
            </a:r>
          </a:p>
          <a:p>
            <a:r>
              <a:rPr lang="en-IN" sz="1050" dirty="0"/>
              <a:t>			  </a:t>
            </a:r>
          </a:p>
          <a:p>
            <a:r>
              <a:rPr lang="en-IN" sz="1050" dirty="0"/>
              <a:t>   SAP BAS -&gt; Tool to </a:t>
            </a:r>
            <a:r>
              <a:rPr lang="en-IN" sz="1050" dirty="0" err="1"/>
              <a:t>devlop</a:t>
            </a:r>
            <a:r>
              <a:rPr lang="en-IN" sz="1050" dirty="0"/>
              <a:t> not only ui5 applications / CAPM / S4/HANA </a:t>
            </a:r>
          </a:p>
          <a:p>
            <a:r>
              <a:rPr lang="en-IN" sz="1050" dirty="0"/>
              <a:t>            -&gt; CF </a:t>
            </a:r>
          </a:p>
          <a:p>
            <a:r>
              <a:rPr lang="en-IN" sz="1050" dirty="0"/>
              <a:t>			-&gt; Advanced version of the SAP WEBIDE </a:t>
            </a:r>
          </a:p>
          <a:p>
            <a:r>
              <a:rPr lang="en-IN" sz="1050" dirty="0"/>
              <a:t>			-&gt; </a:t>
            </a:r>
            <a:r>
              <a:rPr lang="en-IN" sz="1050" dirty="0" err="1"/>
              <a:t>Licen</a:t>
            </a:r>
            <a:r>
              <a:rPr lang="en-IN" sz="1050" dirty="0"/>
              <a:t>.</a:t>
            </a:r>
          </a:p>
          <a:p>
            <a:r>
              <a:rPr lang="en-IN" sz="1050" dirty="0"/>
              <a:t>			-&gt; Cloud </a:t>
            </a:r>
          </a:p>
          <a:p>
            <a:r>
              <a:rPr lang="en-IN" sz="1050" dirty="0"/>
              <a:t>    Visual Studio </a:t>
            </a:r>
            <a:r>
              <a:rPr lang="en-IN" sz="1050" dirty="0" err="1"/>
              <a:t>COde</a:t>
            </a:r>
            <a:r>
              <a:rPr lang="en-IN" sz="1050" dirty="0"/>
              <a:t> : </a:t>
            </a:r>
            <a:r>
              <a:rPr lang="en-IN" sz="1050" dirty="0" err="1"/>
              <a:t>Freelicene</a:t>
            </a:r>
            <a:r>
              <a:rPr lang="en-IN" sz="1050" dirty="0"/>
              <a:t> 			</a:t>
            </a:r>
          </a:p>
          <a:p>
            <a:r>
              <a:rPr lang="en-IN" sz="1050" dirty="0"/>
              <a:t>					: Provides all features of SAP BAS </a:t>
            </a:r>
          </a:p>
          <a:p>
            <a:r>
              <a:rPr lang="en-IN" sz="1050" dirty="0"/>
              <a:t>					: Local / Personal / without internet </a:t>
            </a:r>
          </a:p>
          <a:p>
            <a:r>
              <a:rPr lang="en-IN" sz="1050" dirty="0"/>
              <a:t>					</a:t>
            </a:r>
          </a:p>
          <a:p>
            <a:r>
              <a:rPr lang="en-IN" sz="1050" dirty="0"/>
              <a:t>					</a:t>
            </a:r>
          </a:p>
          <a:p>
            <a:endParaRPr lang="en-IN" sz="1050" dirty="0"/>
          </a:p>
        </p:txBody>
      </p:sp>
      <p:sp>
        <p:nvSpPr>
          <p:cNvPr id="5" name="TextBox 4">
            <a:extLst>
              <a:ext uri="{FF2B5EF4-FFF2-40B4-BE49-F238E27FC236}">
                <a16:creationId xmlns:a16="http://schemas.microsoft.com/office/drawing/2014/main" id="{DD809ED0-007F-6200-BC89-5D4FA9922A50}"/>
              </a:ext>
            </a:extLst>
          </p:cNvPr>
          <p:cNvSpPr txBox="1"/>
          <p:nvPr/>
        </p:nvSpPr>
        <p:spPr>
          <a:xfrm>
            <a:off x="5826712" y="-168675"/>
            <a:ext cx="1660124" cy="13665279"/>
          </a:xfrm>
          <a:prstGeom prst="rect">
            <a:avLst/>
          </a:prstGeom>
          <a:noFill/>
        </p:spPr>
        <p:txBody>
          <a:bodyPr wrap="square" rtlCol="0">
            <a:spAutoFit/>
          </a:bodyPr>
          <a:lstStyle/>
          <a:p>
            <a:r>
              <a:rPr lang="en-IN" sz="1800" dirty="0"/>
              <a:t>5. UI5 / FIORI </a:t>
            </a:r>
          </a:p>
          <a:p>
            <a:r>
              <a:rPr lang="en-IN" sz="1800" dirty="0"/>
              <a:t>   -- </a:t>
            </a:r>
          </a:p>
          <a:p>
            <a:r>
              <a:rPr lang="en-IN" sz="1800" dirty="0"/>
              <a:t>   Ui5 is a framework to </a:t>
            </a:r>
            <a:r>
              <a:rPr lang="en-IN" sz="1800" dirty="0" err="1"/>
              <a:t>devlop</a:t>
            </a:r>
            <a:r>
              <a:rPr lang="en-IN" sz="1800" dirty="0"/>
              <a:t> Responsive ( Web, Tab, Mobile Device ( Android / </a:t>
            </a:r>
            <a:r>
              <a:rPr lang="en-IN" sz="1800" dirty="0" err="1"/>
              <a:t>ios</a:t>
            </a:r>
            <a:r>
              <a:rPr lang="en-IN" sz="1800" dirty="0"/>
              <a:t> ) )</a:t>
            </a:r>
          </a:p>
          <a:p>
            <a:r>
              <a:rPr lang="en-IN" sz="1800" dirty="0"/>
              <a:t>   </a:t>
            </a:r>
          </a:p>
          <a:p>
            <a:r>
              <a:rPr lang="en-IN" sz="1800" dirty="0"/>
              <a:t>   FIORI  Design guidelines / </a:t>
            </a:r>
            <a:r>
              <a:rPr lang="en-IN" sz="1800" dirty="0" err="1"/>
              <a:t>Priniciple</a:t>
            </a:r>
            <a:r>
              <a:rPr lang="en-IN" sz="1800" dirty="0"/>
              <a:t> / Prototype </a:t>
            </a:r>
          </a:p>
          <a:p>
            <a:r>
              <a:rPr lang="en-IN" sz="1800" dirty="0"/>
              <a:t>  *************</a:t>
            </a:r>
          </a:p>
          <a:p>
            <a:r>
              <a:rPr lang="en-IN" sz="1800" dirty="0"/>
              <a:t>  FIORI LIB:</a:t>
            </a:r>
          </a:p>
          <a:p>
            <a:r>
              <a:rPr lang="en-IN" sz="1800" dirty="0"/>
              <a:t>   -</a:t>
            </a:r>
          </a:p>
          <a:p>
            <a:r>
              <a:rPr lang="en-IN" sz="1800" dirty="0"/>
              <a:t>   https://fioriappslibrary.hana.ondemand.com/sap/fix/externalViewer/#/detail/Apps('F6117')/S24OP</a:t>
            </a:r>
          </a:p>
          <a:p>
            <a:r>
              <a:rPr lang="en-IN" sz="1800" dirty="0"/>
              <a:t>   </a:t>
            </a:r>
          </a:p>
          <a:p>
            <a:r>
              <a:rPr lang="en-IN" sz="1800" dirty="0"/>
              <a:t>   FIORI </a:t>
            </a:r>
            <a:r>
              <a:rPr lang="en-IN" sz="1800" dirty="0" err="1"/>
              <a:t>GUideLines</a:t>
            </a:r>
            <a:r>
              <a:rPr lang="en-IN" sz="1800" dirty="0"/>
              <a:t> </a:t>
            </a:r>
          </a:p>
          <a:p>
            <a:r>
              <a:rPr lang="en-IN" sz="1800" dirty="0"/>
              <a:t>   --</a:t>
            </a:r>
          </a:p>
          <a:p>
            <a:r>
              <a:rPr lang="en-IN" sz="1800" dirty="0"/>
              <a:t>   https://experience.sap.com/fiori-design-web/multiinput/#properties</a:t>
            </a:r>
          </a:p>
          <a:p>
            <a:r>
              <a:rPr lang="en-IN" sz="1800" dirty="0"/>
              <a:t>   </a:t>
            </a:r>
          </a:p>
          <a:p>
            <a:r>
              <a:rPr lang="en-IN" sz="1800" dirty="0"/>
              <a:t>   Implementation:</a:t>
            </a:r>
          </a:p>
          <a:p>
            <a:r>
              <a:rPr lang="en-IN" sz="1800" dirty="0"/>
              <a:t>   https://ui5.sap.com//#/entity/sap.m.MultiInput/sample/sap.m.sample.MultiInput/code</a:t>
            </a:r>
          </a:p>
          <a:p>
            <a:endParaRPr lang="en-IN" dirty="0"/>
          </a:p>
        </p:txBody>
      </p:sp>
    </p:spTree>
    <p:extLst>
      <p:ext uri="{BB962C8B-B14F-4D97-AF65-F5344CB8AC3E}">
        <p14:creationId xmlns:p14="http://schemas.microsoft.com/office/powerpoint/2010/main" val="4068315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53F6CE-88FA-42F0-AF30-FA771032142E}"/>
              </a:ext>
            </a:extLst>
          </p:cNvPr>
          <p:cNvSpPr txBox="1"/>
          <p:nvPr/>
        </p:nvSpPr>
        <p:spPr>
          <a:xfrm>
            <a:off x="488271" y="124287"/>
            <a:ext cx="11913833" cy="6186309"/>
          </a:xfrm>
          <a:prstGeom prst="rect">
            <a:avLst/>
          </a:prstGeom>
          <a:noFill/>
        </p:spPr>
        <p:txBody>
          <a:bodyPr wrap="square" rtlCol="0">
            <a:spAutoFit/>
          </a:bodyPr>
          <a:lstStyle/>
          <a:p>
            <a:r>
              <a:rPr lang="en-IN" dirty="0"/>
              <a:t>Create Leave Approve Screen : </a:t>
            </a:r>
          </a:p>
          <a:p>
            <a:r>
              <a:rPr lang="en-IN" dirty="0"/>
              <a:t>--</a:t>
            </a:r>
          </a:p>
          <a:p>
            <a:r>
              <a:rPr lang="en-IN" dirty="0">
                <a:highlight>
                  <a:srgbClr val="C0C0C0"/>
                </a:highlight>
              </a:rPr>
              <a:t>Screen Level Development ( View )</a:t>
            </a:r>
          </a:p>
          <a:p>
            <a:endParaRPr lang="en-IN" dirty="0">
              <a:highlight>
                <a:srgbClr val="C0C0C0"/>
              </a:highlight>
            </a:endParaRPr>
          </a:p>
          <a:p>
            <a:pPr marL="342900" indent="-342900">
              <a:buAutoNum type="arabicPeriod"/>
            </a:pPr>
            <a:r>
              <a:rPr lang="en-IN" dirty="0">
                <a:highlight>
                  <a:srgbClr val="C0C0C0"/>
                </a:highlight>
              </a:rPr>
              <a:t>List/Tables of Leaves </a:t>
            </a:r>
          </a:p>
          <a:p>
            <a:pPr marL="342900" indent="-342900">
              <a:buAutoNum type="arabicPeriod"/>
            </a:pPr>
            <a:r>
              <a:rPr lang="en-IN" dirty="0">
                <a:highlight>
                  <a:srgbClr val="C0C0C0"/>
                </a:highlight>
              </a:rPr>
              <a:t>Approve / Reject </a:t>
            </a:r>
          </a:p>
          <a:p>
            <a:pPr marL="342900" indent="-342900">
              <a:buAutoNum type="arabicPeriod"/>
            </a:pPr>
            <a:r>
              <a:rPr lang="en-IN" dirty="0">
                <a:highlight>
                  <a:srgbClr val="C0C0C0"/>
                </a:highlight>
              </a:rPr>
              <a:t>Search Bar </a:t>
            </a:r>
          </a:p>
          <a:p>
            <a:pPr marL="342900" indent="-342900">
              <a:buAutoNum type="arabicPeriod"/>
            </a:pPr>
            <a:r>
              <a:rPr lang="en-IN" dirty="0">
                <a:highlight>
                  <a:srgbClr val="C0C0C0"/>
                </a:highlight>
              </a:rPr>
              <a:t>Selection / Single / Multiple </a:t>
            </a:r>
          </a:p>
          <a:p>
            <a:pPr marL="342900" indent="-342900">
              <a:buAutoNum type="arabicPeriod"/>
            </a:pPr>
            <a:endParaRPr lang="en-IN" dirty="0"/>
          </a:p>
          <a:p>
            <a:r>
              <a:rPr lang="en-IN" dirty="0">
                <a:highlight>
                  <a:srgbClr val="00FFFF"/>
                </a:highlight>
              </a:rPr>
              <a:t>Model </a:t>
            </a:r>
          </a:p>
          <a:p>
            <a:r>
              <a:rPr lang="en-IN" dirty="0">
                <a:highlight>
                  <a:srgbClr val="00FFFF"/>
                </a:highlight>
              </a:rPr>
              <a:t>-- </a:t>
            </a:r>
          </a:p>
          <a:p>
            <a:r>
              <a:rPr lang="en-IN" dirty="0">
                <a:highlight>
                  <a:srgbClr val="00FFFF"/>
                </a:highlight>
              </a:rPr>
              <a:t>List of Leaves -&gt; JSON Model ( Mock Data / Dummy Data) </a:t>
            </a:r>
          </a:p>
          <a:p>
            <a:r>
              <a:rPr lang="en-IN" dirty="0">
                <a:highlight>
                  <a:srgbClr val="00FFFF"/>
                </a:highlight>
              </a:rPr>
              <a:t>List Of Leaves -&gt; Hana Table / Z*Table ( Remote Data ) (ODATA) </a:t>
            </a:r>
          </a:p>
          <a:p>
            <a:r>
              <a:rPr lang="en-IN" dirty="0">
                <a:highlight>
                  <a:srgbClr val="00FFFF"/>
                </a:highlight>
              </a:rPr>
              <a:t>Filters , Sort</a:t>
            </a:r>
          </a:p>
          <a:p>
            <a:endParaRPr lang="en-IN" dirty="0"/>
          </a:p>
          <a:p>
            <a:r>
              <a:rPr lang="en-IN" dirty="0">
                <a:highlight>
                  <a:srgbClr val="FFFF00"/>
                </a:highlight>
              </a:rPr>
              <a:t>Controller  ( Screen Validations )</a:t>
            </a:r>
          </a:p>
          <a:p>
            <a:r>
              <a:rPr lang="en-IN" dirty="0">
                <a:highlight>
                  <a:srgbClr val="FFFF00"/>
                </a:highlight>
              </a:rPr>
              <a:t>--</a:t>
            </a:r>
          </a:p>
          <a:p>
            <a:r>
              <a:rPr lang="en-IN" dirty="0">
                <a:highlight>
                  <a:srgbClr val="FFFF00"/>
                </a:highlight>
              </a:rPr>
              <a:t>1. Without Leave Selection we shouldn’t allow them to Approve / Reject </a:t>
            </a:r>
          </a:p>
          <a:p>
            <a:r>
              <a:rPr lang="en-IN" dirty="0">
                <a:highlight>
                  <a:srgbClr val="FFFF00"/>
                </a:highlight>
              </a:rPr>
              <a:t>2. Without any entry shouldn’t allow to filter </a:t>
            </a:r>
          </a:p>
          <a:p>
            <a:r>
              <a:rPr lang="en-IN" dirty="0">
                <a:highlight>
                  <a:srgbClr val="FFFF00"/>
                </a:highlight>
              </a:rPr>
              <a:t>3. All Leave Items are empty , Not enable ( Approve / Reject ) Buttons </a:t>
            </a:r>
          </a:p>
          <a:p>
            <a:endParaRPr lang="en-IN" dirty="0"/>
          </a:p>
          <a:p>
            <a:endParaRPr lang="en-IN" dirty="0"/>
          </a:p>
        </p:txBody>
      </p:sp>
    </p:spTree>
    <p:extLst>
      <p:ext uri="{BB962C8B-B14F-4D97-AF65-F5344CB8AC3E}">
        <p14:creationId xmlns:p14="http://schemas.microsoft.com/office/powerpoint/2010/main" val="2266976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54D912-E05B-C67D-0082-EEEE5A66C6FD}"/>
              </a:ext>
            </a:extLst>
          </p:cNvPr>
          <p:cNvSpPr txBox="1"/>
          <p:nvPr/>
        </p:nvSpPr>
        <p:spPr>
          <a:xfrm>
            <a:off x="603681" y="435006"/>
            <a:ext cx="11416683" cy="5632311"/>
          </a:xfrm>
          <a:prstGeom prst="rect">
            <a:avLst/>
          </a:prstGeom>
          <a:noFill/>
        </p:spPr>
        <p:txBody>
          <a:bodyPr wrap="square" rtlCol="0">
            <a:spAutoFit/>
          </a:bodyPr>
          <a:lstStyle/>
          <a:p>
            <a:r>
              <a:rPr lang="en-IN" dirty="0"/>
              <a:t>IN Ui5 To Develop screens we need controls / Ui5 Elements  </a:t>
            </a:r>
          </a:p>
          <a:p>
            <a:endParaRPr lang="en-IN" dirty="0"/>
          </a:p>
          <a:p>
            <a:r>
              <a:rPr lang="en-IN" dirty="0"/>
              <a:t>Page Control -&gt; Super </a:t>
            </a:r>
          </a:p>
          <a:p>
            <a:endParaRPr lang="en-IN" dirty="0"/>
          </a:p>
          <a:p>
            <a:pPr marL="342900" indent="-342900">
              <a:buAutoNum type="arabicPeriod"/>
            </a:pPr>
            <a:r>
              <a:rPr lang="en-IN" dirty="0"/>
              <a:t>List of Leaves -&gt; List </a:t>
            </a:r>
          </a:p>
          <a:p>
            <a:pPr marL="342900" indent="-342900">
              <a:buAutoNum type="arabicPeriod"/>
            </a:pPr>
            <a:r>
              <a:rPr lang="en-IN" dirty="0"/>
              <a:t>Search  -&gt; </a:t>
            </a:r>
            <a:r>
              <a:rPr lang="en-IN" dirty="0" err="1"/>
              <a:t>SearchField</a:t>
            </a:r>
            <a:r>
              <a:rPr lang="en-IN" dirty="0"/>
              <a:t> </a:t>
            </a:r>
          </a:p>
          <a:p>
            <a:pPr marL="342900" indent="-342900">
              <a:buAutoNum type="arabicPeriod"/>
            </a:pPr>
            <a:r>
              <a:rPr lang="en-IN" dirty="0"/>
              <a:t>Approve/Reject -&gt; Button </a:t>
            </a:r>
          </a:p>
          <a:p>
            <a:pPr marL="342900" indent="-342900">
              <a:buAutoNum type="arabicPeriod"/>
            </a:pPr>
            <a:r>
              <a:rPr lang="en-IN" dirty="0"/>
              <a:t>Filter -&gt; Filter Class </a:t>
            </a:r>
          </a:p>
          <a:p>
            <a:pPr marL="342900" indent="-342900">
              <a:buAutoNum type="arabicPeriod"/>
            </a:pPr>
            <a:r>
              <a:rPr lang="en-IN" dirty="0"/>
              <a:t>Sort -&gt; Sort Class </a:t>
            </a:r>
          </a:p>
          <a:p>
            <a:endParaRPr lang="en-IN" dirty="0"/>
          </a:p>
          <a:p>
            <a:r>
              <a:rPr lang="en-IN" dirty="0"/>
              <a:t>Controls : ( </a:t>
            </a:r>
            <a:r>
              <a:rPr lang="en-IN" dirty="0" err="1"/>
              <a:t>sap.m</a:t>
            </a:r>
            <a:r>
              <a:rPr lang="en-IN" dirty="0"/>
              <a:t>, </a:t>
            </a:r>
            <a:r>
              <a:rPr lang="en-IN" dirty="0" err="1"/>
              <a:t>sap.ui.commons</a:t>
            </a:r>
            <a:r>
              <a:rPr lang="en-IN" dirty="0"/>
              <a:t>, sap.layout.* , </a:t>
            </a:r>
            <a:r>
              <a:rPr lang="en-IN" dirty="0" err="1"/>
              <a:t>sap.ui.core</a:t>
            </a:r>
            <a:r>
              <a:rPr lang="en-IN" dirty="0"/>
              <a:t>, ….)</a:t>
            </a:r>
          </a:p>
          <a:p>
            <a:r>
              <a:rPr lang="en-IN" dirty="0"/>
              <a:t>---</a:t>
            </a:r>
          </a:p>
          <a:p>
            <a:r>
              <a:rPr lang="en-IN" dirty="0"/>
              <a:t>   1. Properties ( Behaviour -&gt; enabled, text, </a:t>
            </a:r>
            <a:r>
              <a:rPr lang="en-IN" dirty="0" err="1"/>
              <a:t>color</a:t>
            </a:r>
            <a:r>
              <a:rPr lang="en-IN" dirty="0"/>
              <a:t>, icon ,….. )</a:t>
            </a:r>
          </a:p>
          <a:p>
            <a:r>
              <a:rPr lang="en-IN" dirty="0"/>
              <a:t>   2. Aggregations ( A control Inside Place a another control is helped by Aggregations ) -&gt; Page -&gt; List, Search, Button..</a:t>
            </a:r>
          </a:p>
          <a:p>
            <a:r>
              <a:rPr lang="en-IN" dirty="0"/>
              <a:t>                                    -&gt; List -&gt; </a:t>
            </a:r>
            <a:r>
              <a:rPr lang="en-IN" dirty="0" err="1"/>
              <a:t>ObjectListItem</a:t>
            </a:r>
            <a:r>
              <a:rPr lang="en-IN" dirty="0"/>
              <a:t>, </a:t>
            </a:r>
            <a:r>
              <a:rPr lang="en-IN" dirty="0" err="1"/>
              <a:t>DisplayListItem</a:t>
            </a:r>
            <a:r>
              <a:rPr lang="en-IN" dirty="0"/>
              <a:t>, </a:t>
            </a:r>
            <a:r>
              <a:rPr lang="en-IN" dirty="0" err="1"/>
              <a:t>SimpleListItem</a:t>
            </a:r>
            <a:r>
              <a:rPr lang="en-IN" dirty="0"/>
              <a:t>… </a:t>
            </a:r>
          </a:p>
          <a:p>
            <a:r>
              <a:rPr lang="en-IN" dirty="0"/>
              <a:t>   3. Methods ( Apply dynamically / runtime behaviour ) (</a:t>
            </a:r>
            <a:r>
              <a:rPr lang="en-IN" dirty="0" err="1"/>
              <a:t>Proprties</a:t>
            </a:r>
            <a:r>
              <a:rPr lang="en-IN" dirty="0"/>
              <a:t> -&gt; set ***** / get****() )</a:t>
            </a:r>
          </a:p>
          <a:p>
            <a:r>
              <a:rPr lang="en-IN" dirty="0"/>
              <a:t>   4. Events ( User Actions ) </a:t>
            </a:r>
          </a:p>
          <a:p>
            <a:endParaRPr lang="en-IN" dirty="0"/>
          </a:p>
          <a:p>
            <a:r>
              <a:rPr lang="en-IN" dirty="0"/>
              <a:t>Ui5 Bible : </a:t>
            </a:r>
            <a:r>
              <a:rPr lang="en-IN" dirty="0">
                <a:hlinkClick r:id="rId2"/>
              </a:rPr>
              <a:t>https://ui5.sap.com</a:t>
            </a:r>
            <a:r>
              <a:rPr lang="en-IN" dirty="0"/>
              <a:t> </a:t>
            </a:r>
          </a:p>
          <a:p>
            <a:endParaRPr lang="en-IN" dirty="0"/>
          </a:p>
        </p:txBody>
      </p:sp>
      <p:sp>
        <p:nvSpPr>
          <p:cNvPr id="3" name="TextBox 2">
            <a:extLst>
              <a:ext uri="{FF2B5EF4-FFF2-40B4-BE49-F238E27FC236}">
                <a16:creationId xmlns:a16="http://schemas.microsoft.com/office/drawing/2014/main" id="{9B0C0D69-5769-B27E-38B9-BF7E1D9AFDFF}"/>
              </a:ext>
            </a:extLst>
          </p:cNvPr>
          <p:cNvSpPr txBox="1"/>
          <p:nvPr/>
        </p:nvSpPr>
        <p:spPr>
          <a:xfrm>
            <a:off x="5477521" y="989860"/>
            <a:ext cx="3630968" cy="2031325"/>
          </a:xfrm>
          <a:prstGeom prst="rect">
            <a:avLst/>
          </a:prstGeom>
          <a:noFill/>
        </p:spPr>
        <p:txBody>
          <a:bodyPr wrap="square" rtlCol="0">
            <a:spAutoFit/>
          </a:bodyPr>
          <a:lstStyle/>
          <a:p>
            <a:r>
              <a:rPr lang="en-IN" dirty="0"/>
              <a:t>Page -&gt; Header , Body, Footer </a:t>
            </a:r>
          </a:p>
          <a:p>
            <a:r>
              <a:rPr lang="en-IN" dirty="0"/>
              <a:t>    Aggregations </a:t>
            </a:r>
          </a:p>
          <a:p>
            <a:r>
              <a:rPr lang="en-IN" dirty="0"/>
              <a:t>            header </a:t>
            </a:r>
          </a:p>
          <a:p>
            <a:r>
              <a:rPr lang="en-IN" dirty="0"/>
              <a:t>            </a:t>
            </a:r>
            <a:r>
              <a:rPr lang="en-IN" dirty="0" err="1"/>
              <a:t>subheader</a:t>
            </a:r>
            <a:r>
              <a:rPr lang="en-IN" dirty="0"/>
              <a:t> </a:t>
            </a:r>
          </a:p>
          <a:p>
            <a:r>
              <a:rPr lang="en-IN" dirty="0"/>
              <a:t>            footer </a:t>
            </a:r>
          </a:p>
          <a:p>
            <a:r>
              <a:rPr lang="en-IN" dirty="0"/>
              <a:t>            content </a:t>
            </a:r>
          </a:p>
          <a:p>
            <a:endParaRPr lang="en-IN" dirty="0"/>
          </a:p>
        </p:txBody>
      </p:sp>
    </p:spTree>
    <p:extLst>
      <p:ext uri="{BB962C8B-B14F-4D97-AF65-F5344CB8AC3E}">
        <p14:creationId xmlns:p14="http://schemas.microsoft.com/office/powerpoint/2010/main" val="38735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B0EE45-1231-825C-9E38-951786617877}"/>
              </a:ext>
            </a:extLst>
          </p:cNvPr>
          <p:cNvSpPr txBox="1"/>
          <p:nvPr/>
        </p:nvSpPr>
        <p:spPr>
          <a:xfrm>
            <a:off x="381739" y="639192"/>
            <a:ext cx="11105965" cy="5909310"/>
          </a:xfrm>
          <a:prstGeom prst="rect">
            <a:avLst/>
          </a:prstGeom>
          <a:noFill/>
        </p:spPr>
        <p:txBody>
          <a:bodyPr wrap="square" rtlCol="0">
            <a:spAutoFit/>
          </a:bodyPr>
          <a:lstStyle/>
          <a:p>
            <a:r>
              <a:rPr lang="en-IN" dirty="0"/>
              <a:t>Control : </a:t>
            </a:r>
          </a:p>
          <a:p>
            <a:r>
              <a:rPr lang="en-IN" dirty="0"/>
              <a:t>---</a:t>
            </a:r>
          </a:p>
          <a:p>
            <a:endParaRPr lang="en-IN" dirty="0"/>
          </a:p>
          <a:p>
            <a:r>
              <a:rPr lang="en-IN" dirty="0"/>
              <a:t>  Properties : </a:t>
            </a:r>
          </a:p>
          <a:p>
            <a:endParaRPr lang="en-IN" dirty="0"/>
          </a:p>
          <a:p>
            <a:r>
              <a:rPr lang="en-IN" dirty="0"/>
              <a:t>      Syntax : </a:t>
            </a:r>
          </a:p>
          <a:p>
            <a:endParaRPr lang="en-IN" dirty="0"/>
          </a:p>
          <a:p>
            <a:r>
              <a:rPr lang="en-IN" dirty="0">
                <a:solidFill>
                  <a:srgbClr val="FF0000"/>
                </a:solidFill>
              </a:rPr>
              <a:t>               &lt;</a:t>
            </a:r>
            <a:r>
              <a:rPr lang="en-IN" dirty="0" err="1">
                <a:solidFill>
                  <a:srgbClr val="FF0000"/>
                </a:solidFill>
              </a:rPr>
              <a:t>UiElement</a:t>
            </a:r>
            <a:r>
              <a:rPr lang="en-IN" dirty="0">
                <a:solidFill>
                  <a:srgbClr val="FF0000"/>
                </a:solidFill>
              </a:rPr>
              <a:t>     </a:t>
            </a:r>
            <a:r>
              <a:rPr lang="en-IN" dirty="0" err="1">
                <a:solidFill>
                  <a:srgbClr val="FF0000"/>
                </a:solidFill>
              </a:rPr>
              <a:t>propertieslist</a:t>
            </a:r>
            <a:r>
              <a:rPr lang="en-IN" dirty="0">
                <a:solidFill>
                  <a:srgbClr val="FF0000"/>
                </a:solidFill>
              </a:rPr>
              <a:t>…&gt;&lt;/</a:t>
            </a:r>
            <a:r>
              <a:rPr lang="en-IN" dirty="0" err="1">
                <a:solidFill>
                  <a:srgbClr val="FF0000"/>
                </a:solidFill>
              </a:rPr>
              <a:t>UiElement</a:t>
            </a:r>
            <a:r>
              <a:rPr lang="en-IN" dirty="0">
                <a:solidFill>
                  <a:srgbClr val="FF0000"/>
                </a:solidFill>
              </a:rPr>
              <a:t>&gt;</a:t>
            </a:r>
          </a:p>
          <a:p>
            <a:r>
              <a:rPr lang="en-IN" dirty="0"/>
              <a:t>     Ex: </a:t>
            </a:r>
          </a:p>
          <a:p>
            <a:r>
              <a:rPr lang="en-IN" dirty="0"/>
              <a:t>   </a:t>
            </a:r>
            <a:r>
              <a:rPr lang="en-IN" dirty="0">
                <a:solidFill>
                  <a:srgbClr val="FF0000"/>
                </a:solidFill>
              </a:rPr>
              <a:t>            &lt;Button text=“Approve”&gt;&lt;/Button&gt;</a:t>
            </a:r>
          </a:p>
          <a:p>
            <a:r>
              <a:rPr lang="en-IN" dirty="0">
                <a:solidFill>
                  <a:srgbClr val="FF0000"/>
                </a:solidFill>
              </a:rPr>
              <a:t>              &lt;List mode=“</a:t>
            </a:r>
            <a:r>
              <a:rPr lang="en-IN" dirty="0" err="1">
                <a:solidFill>
                  <a:srgbClr val="FF0000"/>
                </a:solidFill>
              </a:rPr>
              <a:t>SingleSelectMaster</a:t>
            </a:r>
            <a:r>
              <a:rPr lang="en-IN" dirty="0">
                <a:solidFill>
                  <a:srgbClr val="FF0000"/>
                </a:solidFill>
              </a:rPr>
              <a:t>”&gt;&lt;/List&gt;</a:t>
            </a:r>
          </a:p>
          <a:p>
            <a:r>
              <a:rPr lang="en-IN" dirty="0">
                <a:solidFill>
                  <a:srgbClr val="FF0000"/>
                </a:solidFill>
              </a:rPr>
              <a:t>              &lt;</a:t>
            </a:r>
            <a:r>
              <a:rPr lang="en-IN" dirty="0" err="1">
                <a:solidFill>
                  <a:srgbClr val="FF0000"/>
                </a:solidFill>
              </a:rPr>
              <a:t>StandardListItem</a:t>
            </a:r>
            <a:r>
              <a:rPr lang="en-IN" dirty="0">
                <a:solidFill>
                  <a:srgbClr val="FF0000"/>
                </a:solidFill>
              </a:rPr>
              <a:t> title=“</a:t>
            </a:r>
            <a:r>
              <a:rPr lang="en-IN" dirty="0" err="1">
                <a:solidFill>
                  <a:srgbClr val="FF0000"/>
                </a:solidFill>
              </a:rPr>
              <a:t>Sss</a:t>
            </a:r>
            <a:r>
              <a:rPr lang="en-IN" dirty="0">
                <a:solidFill>
                  <a:srgbClr val="FF0000"/>
                </a:solidFill>
              </a:rPr>
              <a:t>”&gt;&lt;/</a:t>
            </a:r>
            <a:r>
              <a:rPr lang="en-IN" dirty="0" err="1">
                <a:solidFill>
                  <a:srgbClr val="FF0000"/>
                </a:solidFill>
              </a:rPr>
              <a:t>StandardListItem</a:t>
            </a:r>
            <a:r>
              <a:rPr lang="en-IN" dirty="0">
                <a:solidFill>
                  <a:srgbClr val="FF0000"/>
                </a:solidFill>
              </a:rPr>
              <a:t>&gt;</a:t>
            </a:r>
          </a:p>
          <a:p>
            <a:endParaRPr lang="en-IN" dirty="0"/>
          </a:p>
          <a:p>
            <a:endParaRPr lang="en-IN" dirty="0"/>
          </a:p>
          <a:p>
            <a:r>
              <a:rPr lang="en-IN" dirty="0"/>
              <a:t>     Take away Points: </a:t>
            </a:r>
          </a:p>
          <a:p>
            <a:r>
              <a:rPr lang="en-IN" dirty="0">
                <a:highlight>
                  <a:srgbClr val="FFFF00"/>
                </a:highlight>
              </a:rPr>
              <a:t>     1. Always use “Case </a:t>
            </a:r>
            <a:r>
              <a:rPr lang="en-IN" dirty="0" err="1">
                <a:highlight>
                  <a:srgbClr val="FFFF00"/>
                </a:highlight>
              </a:rPr>
              <a:t>Senstative</a:t>
            </a:r>
            <a:r>
              <a:rPr lang="en-IN" dirty="0">
                <a:highlight>
                  <a:srgbClr val="FFFF00"/>
                </a:highlight>
              </a:rPr>
              <a:t> “     &lt;&lt; lower &gt;&gt; &lt;&lt;upper &gt;&gt;</a:t>
            </a:r>
          </a:p>
          <a:p>
            <a:r>
              <a:rPr lang="en-IN" dirty="0">
                <a:highlight>
                  <a:srgbClr val="FFFF00"/>
                </a:highlight>
              </a:rPr>
              <a:t>     2. All properties will start with lowercase and </a:t>
            </a:r>
            <a:r>
              <a:rPr lang="en-IN" dirty="0" err="1">
                <a:highlight>
                  <a:srgbClr val="FFFF00"/>
                </a:highlight>
              </a:rPr>
              <a:t>separted</a:t>
            </a:r>
            <a:r>
              <a:rPr lang="en-IN" dirty="0">
                <a:highlight>
                  <a:srgbClr val="FFFF00"/>
                </a:highlight>
              </a:rPr>
              <a:t> by </a:t>
            </a:r>
            <a:r>
              <a:rPr lang="en-IN" dirty="0" err="1">
                <a:highlight>
                  <a:srgbClr val="FFFF00"/>
                </a:highlight>
              </a:rPr>
              <a:t>eachword</a:t>
            </a:r>
            <a:r>
              <a:rPr lang="en-IN" dirty="0">
                <a:highlight>
                  <a:srgbClr val="FFFF00"/>
                </a:highlight>
              </a:rPr>
              <a:t> will start with uppercase </a:t>
            </a:r>
          </a:p>
          <a:p>
            <a:r>
              <a:rPr lang="en-IN" dirty="0">
                <a:highlight>
                  <a:srgbClr val="FFFF00"/>
                </a:highlight>
              </a:rPr>
              <a:t>        Ex: </a:t>
            </a:r>
            <a:r>
              <a:rPr lang="en-IN" dirty="0" err="1">
                <a:highlight>
                  <a:srgbClr val="FFFF00"/>
                </a:highlight>
              </a:rPr>
              <a:t>StandardListItem</a:t>
            </a:r>
            <a:endParaRPr lang="en-IN" dirty="0">
              <a:highlight>
                <a:srgbClr val="FFFF00"/>
              </a:highlight>
            </a:endParaRPr>
          </a:p>
          <a:p>
            <a:r>
              <a:rPr lang="en-IN" dirty="0">
                <a:highlight>
                  <a:srgbClr val="FFFF00"/>
                </a:highlight>
              </a:rPr>
              <a:t>     3. </a:t>
            </a:r>
            <a:r>
              <a:rPr lang="en-IN" dirty="0" err="1">
                <a:highlight>
                  <a:srgbClr val="FFFF00"/>
                </a:highlight>
              </a:rPr>
              <a:t>Properteis</a:t>
            </a:r>
            <a:r>
              <a:rPr lang="en-IN" dirty="0">
                <a:highlight>
                  <a:srgbClr val="FFFF00"/>
                </a:highlight>
              </a:rPr>
              <a:t> always defined with in the control </a:t>
            </a:r>
          </a:p>
          <a:p>
            <a:r>
              <a:rPr lang="en-IN" dirty="0">
                <a:highlight>
                  <a:srgbClr val="FFFF00"/>
                </a:highlight>
              </a:rPr>
              <a:t>     4. Properties has to defined with associated type   </a:t>
            </a:r>
          </a:p>
          <a:p>
            <a:r>
              <a:rPr lang="en-IN" dirty="0"/>
              <a:t>     </a:t>
            </a:r>
          </a:p>
        </p:txBody>
      </p:sp>
    </p:spTree>
    <p:extLst>
      <p:ext uri="{BB962C8B-B14F-4D97-AF65-F5344CB8AC3E}">
        <p14:creationId xmlns:p14="http://schemas.microsoft.com/office/powerpoint/2010/main" val="3311920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CCFA5C-82A4-EEDC-DA30-870CB3AD5673}"/>
              </a:ext>
            </a:extLst>
          </p:cNvPr>
          <p:cNvSpPr txBox="1"/>
          <p:nvPr/>
        </p:nvSpPr>
        <p:spPr>
          <a:xfrm>
            <a:off x="550415" y="381740"/>
            <a:ext cx="9845335" cy="4524315"/>
          </a:xfrm>
          <a:prstGeom prst="rect">
            <a:avLst/>
          </a:prstGeom>
          <a:noFill/>
        </p:spPr>
        <p:txBody>
          <a:bodyPr wrap="square" rtlCol="0">
            <a:spAutoFit/>
          </a:bodyPr>
          <a:lstStyle/>
          <a:p>
            <a:r>
              <a:rPr lang="en-IN" dirty="0"/>
              <a:t>Controls : </a:t>
            </a:r>
          </a:p>
          <a:p>
            <a:r>
              <a:rPr lang="en-IN" dirty="0"/>
              <a:t>    Events </a:t>
            </a:r>
          </a:p>
          <a:p>
            <a:r>
              <a:rPr lang="en-IN" dirty="0"/>
              <a:t>          syntax: </a:t>
            </a:r>
          </a:p>
          <a:p>
            <a:r>
              <a:rPr lang="en-IN" dirty="0"/>
              <a:t>               view</a:t>
            </a:r>
          </a:p>
          <a:p>
            <a:r>
              <a:rPr lang="en-IN" dirty="0"/>
              <a:t>                 &lt;</a:t>
            </a:r>
            <a:r>
              <a:rPr lang="en-IN" dirty="0" err="1"/>
              <a:t>UiElement</a:t>
            </a:r>
            <a:r>
              <a:rPr lang="en-IN" dirty="0"/>
              <a:t> </a:t>
            </a:r>
            <a:r>
              <a:rPr lang="en-IN" dirty="0" err="1">
                <a:solidFill>
                  <a:srgbClr val="FF0000"/>
                </a:solidFill>
              </a:rPr>
              <a:t>eventname</a:t>
            </a:r>
            <a:r>
              <a:rPr lang="en-IN" dirty="0">
                <a:solidFill>
                  <a:srgbClr val="FF0000"/>
                </a:solidFill>
              </a:rPr>
              <a:t>=“</a:t>
            </a:r>
            <a:r>
              <a:rPr lang="en-IN" dirty="0" err="1">
                <a:solidFill>
                  <a:srgbClr val="FF0000"/>
                </a:solidFill>
              </a:rPr>
              <a:t>functionname</a:t>
            </a:r>
            <a:r>
              <a:rPr lang="en-IN" dirty="0">
                <a:solidFill>
                  <a:srgbClr val="FF0000"/>
                </a:solidFill>
              </a:rPr>
              <a:t>”&gt;&lt;/</a:t>
            </a:r>
            <a:r>
              <a:rPr lang="en-IN" dirty="0" err="1"/>
              <a:t>UiElement</a:t>
            </a:r>
            <a:r>
              <a:rPr lang="en-IN" dirty="0"/>
              <a:t>&gt;</a:t>
            </a:r>
          </a:p>
          <a:p>
            <a:r>
              <a:rPr lang="en-IN" dirty="0"/>
              <a:t>               controller </a:t>
            </a:r>
            <a:br>
              <a:rPr lang="en-IN" dirty="0"/>
            </a:br>
            <a:r>
              <a:rPr lang="en-IN" dirty="0">
                <a:solidFill>
                  <a:srgbClr val="FF0000"/>
                </a:solidFill>
              </a:rPr>
              <a:t>                       </a:t>
            </a:r>
            <a:r>
              <a:rPr lang="en-IN" dirty="0" err="1">
                <a:solidFill>
                  <a:srgbClr val="FF0000"/>
                </a:solidFill>
              </a:rPr>
              <a:t>functionname</a:t>
            </a:r>
            <a:r>
              <a:rPr lang="en-IN" dirty="0">
                <a:solidFill>
                  <a:srgbClr val="FF0000"/>
                </a:solidFill>
              </a:rPr>
              <a:t>: function (){ // begin scope </a:t>
            </a:r>
          </a:p>
          <a:p>
            <a:r>
              <a:rPr lang="en-IN" dirty="0">
                <a:solidFill>
                  <a:srgbClr val="FF0000"/>
                </a:solidFill>
              </a:rPr>
              <a:t>                               // body of the function </a:t>
            </a:r>
          </a:p>
          <a:p>
            <a:r>
              <a:rPr lang="en-IN" dirty="0">
                <a:solidFill>
                  <a:srgbClr val="FF0000"/>
                </a:solidFill>
              </a:rPr>
              <a:t>                      }//end scope </a:t>
            </a:r>
          </a:p>
          <a:p>
            <a:endParaRPr lang="en-IN" dirty="0">
              <a:solidFill>
                <a:srgbClr val="FF0000"/>
              </a:solidFill>
            </a:endParaRPr>
          </a:p>
          <a:p>
            <a:r>
              <a:rPr lang="en-IN" dirty="0">
                <a:solidFill>
                  <a:srgbClr val="FF0000"/>
                </a:solidFill>
              </a:rPr>
              <a:t>             </a:t>
            </a:r>
            <a:r>
              <a:rPr lang="en-IN" dirty="0"/>
              <a:t>Ex:</a:t>
            </a:r>
          </a:p>
          <a:p>
            <a:r>
              <a:rPr lang="en-IN" dirty="0">
                <a:solidFill>
                  <a:srgbClr val="FF0000"/>
                </a:solidFill>
              </a:rPr>
              <a:t>                    &lt;Button press=“</a:t>
            </a:r>
            <a:r>
              <a:rPr lang="en-IN" dirty="0" err="1">
                <a:solidFill>
                  <a:srgbClr val="FF0000"/>
                </a:solidFill>
              </a:rPr>
              <a:t>handlePress</a:t>
            </a:r>
            <a:r>
              <a:rPr lang="en-IN" dirty="0">
                <a:solidFill>
                  <a:srgbClr val="FF0000"/>
                </a:solidFill>
              </a:rPr>
              <a:t>”/&gt;</a:t>
            </a:r>
          </a:p>
          <a:p>
            <a:r>
              <a:rPr lang="en-IN" dirty="0">
                <a:solidFill>
                  <a:srgbClr val="FF0000"/>
                </a:solidFill>
              </a:rPr>
              <a:t>                     </a:t>
            </a:r>
          </a:p>
          <a:p>
            <a:r>
              <a:rPr lang="en-IN" dirty="0">
                <a:solidFill>
                  <a:srgbClr val="FF0000"/>
                </a:solidFill>
              </a:rPr>
              <a:t>                     </a:t>
            </a:r>
            <a:r>
              <a:rPr lang="en-IN" dirty="0" err="1">
                <a:solidFill>
                  <a:srgbClr val="FF0000"/>
                </a:solidFill>
              </a:rPr>
              <a:t>handlePress</a:t>
            </a:r>
            <a:r>
              <a:rPr lang="en-IN" dirty="0">
                <a:solidFill>
                  <a:srgbClr val="FF0000"/>
                </a:solidFill>
              </a:rPr>
              <a:t>: function () {</a:t>
            </a:r>
          </a:p>
          <a:p>
            <a:endParaRPr lang="en-IN" dirty="0">
              <a:solidFill>
                <a:srgbClr val="FF0000"/>
              </a:solidFill>
            </a:endParaRPr>
          </a:p>
          <a:p>
            <a:r>
              <a:rPr lang="en-IN" dirty="0">
                <a:solidFill>
                  <a:srgbClr val="FF0000"/>
                </a:solidFill>
              </a:rPr>
              <a:t>                     }               </a:t>
            </a:r>
          </a:p>
        </p:txBody>
      </p:sp>
      <p:sp>
        <p:nvSpPr>
          <p:cNvPr id="3" name="TextBox 2">
            <a:extLst>
              <a:ext uri="{FF2B5EF4-FFF2-40B4-BE49-F238E27FC236}">
                <a16:creationId xmlns:a16="http://schemas.microsoft.com/office/drawing/2014/main" id="{9771DB7E-38B3-9677-8D40-EEEB717555EF}"/>
              </a:ext>
            </a:extLst>
          </p:cNvPr>
          <p:cNvSpPr txBox="1"/>
          <p:nvPr/>
        </p:nvSpPr>
        <p:spPr>
          <a:xfrm>
            <a:off x="887767" y="5308847"/>
            <a:ext cx="4136994" cy="369332"/>
          </a:xfrm>
          <a:prstGeom prst="rect">
            <a:avLst/>
          </a:prstGeom>
          <a:noFill/>
        </p:spPr>
        <p:txBody>
          <a:bodyPr wrap="square" rtlCol="0">
            <a:spAutoFit/>
          </a:bodyPr>
          <a:lstStyle/>
          <a:p>
            <a:r>
              <a:rPr lang="en-IN" dirty="0"/>
              <a:t>Learning Pre-Requisite  : Java Script </a:t>
            </a:r>
          </a:p>
        </p:txBody>
      </p:sp>
    </p:spTree>
    <p:extLst>
      <p:ext uri="{BB962C8B-B14F-4D97-AF65-F5344CB8AC3E}">
        <p14:creationId xmlns:p14="http://schemas.microsoft.com/office/powerpoint/2010/main" val="3474417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A81EFA-ADE6-BA12-F9C0-39C6EB885A3C}"/>
              </a:ext>
            </a:extLst>
          </p:cNvPr>
          <p:cNvSpPr txBox="1"/>
          <p:nvPr/>
        </p:nvSpPr>
        <p:spPr>
          <a:xfrm>
            <a:off x="62144" y="168676"/>
            <a:ext cx="11691891" cy="6463308"/>
          </a:xfrm>
          <a:prstGeom prst="rect">
            <a:avLst/>
          </a:prstGeom>
          <a:noFill/>
        </p:spPr>
        <p:txBody>
          <a:bodyPr wrap="square" rtlCol="0">
            <a:spAutoFit/>
          </a:bodyPr>
          <a:lstStyle/>
          <a:p>
            <a:r>
              <a:rPr lang="en-IN" dirty="0"/>
              <a:t>Day 5: </a:t>
            </a:r>
          </a:p>
          <a:p>
            <a:r>
              <a:rPr lang="en-IN" dirty="0"/>
              <a:t>--</a:t>
            </a:r>
          </a:p>
          <a:p>
            <a:r>
              <a:rPr lang="en-IN" dirty="0"/>
              <a:t>SAPUi5 Controls / UI Elements : </a:t>
            </a:r>
          </a:p>
          <a:p>
            <a:r>
              <a:rPr lang="en-IN" dirty="0"/>
              <a:t>-----</a:t>
            </a:r>
          </a:p>
          <a:p>
            <a:r>
              <a:rPr lang="en-IN" dirty="0"/>
              <a:t> 1. Properties </a:t>
            </a:r>
          </a:p>
          <a:p>
            <a:r>
              <a:rPr lang="en-IN" dirty="0"/>
              <a:t> 2. Aggregations </a:t>
            </a:r>
          </a:p>
          <a:p>
            <a:r>
              <a:rPr lang="en-IN" dirty="0"/>
              <a:t> 3. Methods </a:t>
            </a:r>
          </a:p>
          <a:p>
            <a:r>
              <a:rPr lang="en-IN" dirty="0"/>
              <a:t> 4. Events </a:t>
            </a:r>
          </a:p>
          <a:p>
            <a:r>
              <a:rPr lang="en-IN" dirty="0"/>
              <a:t>--</a:t>
            </a:r>
          </a:p>
          <a:p>
            <a:endParaRPr lang="en-IN" dirty="0"/>
          </a:p>
          <a:p>
            <a:pPr marL="342900" indent="-342900">
              <a:buAutoNum type="arabicPeriod"/>
            </a:pPr>
            <a:r>
              <a:rPr lang="en-IN" dirty="0"/>
              <a:t>Properties : -&gt; are used to define / nature towards the UI element. </a:t>
            </a:r>
          </a:p>
          <a:p>
            <a:r>
              <a:rPr lang="en-IN" dirty="0"/>
              <a:t>     ex: Button &gt; text nature =&gt; &lt;Button text=“Approve”/&gt;</a:t>
            </a:r>
          </a:p>
          <a:p>
            <a:r>
              <a:rPr lang="en-IN" dirty="0"/>
              <a:t>            List     &gt;  selection nature =&gt; &lt;List mode=“</a:t>
            </a:r>
            <a:r>
              <a:rPr lang="en-IN" dirty="0" err="1"/>
              <a:t>SingleSelectMaster</a:t>
            </a:r>
            <a:r>
              <a:rPr lang="en-IN" dirty="0"/>
              <a:t>”/&gt;</a:t>
            </a:r>
          </a:p>
          <a:p>
            <a:r>
              <a:rPr lang="en-IN" dirty="0"/>
              <a:t>           Page   &gt;  title -&gt; display the title towards page =&gt; &lt;Page title=“Approve App”/&gt;</a:t>
            </a:r>
          </a:p>
          <a:p>
            <a:endParaRPr lang="en-IN" dirty="0"/>
          </a:p>
          <a:p>
            <a:r>
              <a:rPr lang="en-IN" dirty="0"/>
              <a:t>2. Methods -&gt; are used to apply nature/define behaviour dynamically. Set of methods where It will combine set*** and get** </a:t>
            </a:r>
          </a:p>
          <a:p>
            <a:r>
              <a:rPr lang="en-IN" dirty="0"/>
              <a:t>        ex: Runtime -&gt; Button text, </a:t>
            </a:r>
            <a:r>
              <a:rPr lang="en-IN" dirty="0" err="1"/>
              <a:t>visability</a:t>
            </a:r>
            <a:r>
              <a:rPr lang="en-IN" dirty="0"/>
              <a:t>, enabled/disable / type-&gt; </a:t>
            </a:r>
            <a:r>
              <a:rPr lang="en-IN" dirty="0" err="1"/>
              <a:t>color</a:t>
            </a:r>
            <a:r>
              <a:rPr lang="en-IN" dirty="0"/>
              <a:t> =&gt; </a:t>
            </a:r>
            <a:r>
              <a:rPr lang="en-IN" dirty="0" err="1"/>
              <a:t>setText</a:t>
            </a:r>
            <a:r>
              <a:rPr lang="en-IN" dirty="0"/>
              <a:t>(), </a:t>
            </a:r>
            <a:r>
              <a:rPr lang="en-IN" dirty="0" err="1"/>
              <a:t>setVisible</a:t>
            </a:r>
            <a:r>
              <a:rPr lang="en-IN" dirty="0"/>
              <a:t>(), </a:t>
            </a:r>
            <a:r>
              <a:rPr lang="en-IN" dirty="0" err="1"/>
              <a:t>setEnabled</a:t>
            </a:r>
            <a:r>
              <a:rPr lang="en-IN" dirty="0"/>
              <a:t>(), </a:t>
            </a:r>
            <a:r>
              <a:rPr lang="en-IN" dirty="0" err="1"/>
              <a:t>setType</a:t>
            </a:r>
            <a:r>
              <a:rPr lang="en-IN" dirty="0"/>
              <a:t>()</a:t>
            </a:r>
          </a:p>
          <a:p>
            <a:r>
              <a:rPr lang="en-IN" dirty="0"/>
              <a:t>                               &gt; List -&gt; mode -&gt; single Selection, multiple -&gt; </a:t>
            </a:r>
            <a:r>
              <a:rPr lang="en-IN" dirty="0" err="1"/>
              <a:t>setMode</a:t>
            </a:r>
            <a:r>
              <a:rPr lang="en-IN" dirty="0"/>
              <a:t>()</a:t>
            </a:r>
          </a:p>
          <a:p>
            <a:r>
              <a:rPr lang="en-IN" dirty="0"/>
              <a:t>3. Events -&gt; are used to apply user actions </a:t>
            </a:r>
          </a:p>
          <a:p>
            <a:r>
              <a:rPr lang="en-IN" dirty="0"/>
              <a:t>         ex: Button -&gt; click -&gt; press </a:t>
            </a:r>
          </a:p>
          <a:p>
            <a:r>
              <a:rPr lang="en-IN" dirty="0"/>
              <a:t>               List -&gt; selecting  -&gt; </a:t>
            </a:r>
            <a:r>
              <a:rPr lang="en-IN" dirty="0" err="1"/>
              <a:t>selectionChange</a:t>
            </a:r>
            <a:r>
              <a:rPr lang="en-IN" dirty="0"/>
              <a:t> , delete </a:t>
            </a:r>
          </a:p>
          <a:p>
            <a:r>
              <a:rPr lang="en-IN" dirty="0"/>
              <a:t> </a:t>
            </a:r>
          </a:p>
        </p:txBody>
      </p:sp>
    </p:spTree>
    <p:extLst>
      <p:ext uri="{BB962C8B-B14F-4D97-AF65-F5344CB8AC3E}">
        <p14:creationId xmlns:p14="http://schemas.microsoft.com/office/powerpoint/2010/main" val="3837422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C3739F-37C2-14F8-E12F-91EAEDF76A14}"/>
              </a:ext>
            </a:extLst>
          </p:cNvPr>
          <p:cNvSpPr txBox="1"/>
          <p:nvPr/>
        </p:nvSpPr>
        <p:spPr>
          <a:xfrm>
            <a:off x="497150" y="399495"/>
            <a:ext cx="9978500" cy="2308324"/>
          </a:xfrm>
          <a:prstGeom prst="rect">
            <a:avLst/>
          </a:prstGeom>
          <a:noFill/>
        </p:spPr>
        <p:txBody>
          <a:bodyPr wrap="square" rtlCol="0">
            <a:spAutoFit/>
          </a:bodyPr>
          <a:lstStyle/>
          <a:p>
            <a:r>
              <a:rPr lang="en-IN" dirty="0"/>
              <a:t>Aggregations:</a:t>
            </a:r>
          </a:p>
          <a:p>
            <a:r>
              <a:rPr lang="en-IN" dirty="0"/>
              <a:t>--</a:t>
            </a:r>
          </a:p>
          <a:p>
            <a:r>
              <a:rPr lang="en-IN" dirty="0"/>
              <a:t>  Aggregations are used to place a control inside another control. </a:t>
            </a:r>
          </a:p>
          <a:p>
            <a:endParaRPr lang="en-IN" dirty="0"/>
          </a:p>
          <a:p>
            <a:r>
              <a:rPr lang="en-IN" dirty="0"/>
              <a:t>  Page Control will allow all different controls to place inside using aggregations. </a:t>
            </a:r>
          </a:p>
          <a:p>
            <a:endParaRPr lang="en-IN" dirty="0"/>
          </a:p>
          <a:p>
            <a:endParaRPr lang="en-IN" dirty="0"/>
          </a:p>
          <a:p>
            <a:r>
              <a:rPr lang="en-IN" dirty="0"/>
              <a:t>  </a:t>
            </a:r>
          </a:p>
        </p:txBody>
      </p:sp>
      <p:sp>
        <p:nvSpPr>
          <p:cNvPr id="3" name="Rectangle 2">
            <a:extLst>
              <a:ext uri="{FF2B5EF4-FFF2-40B4-BE49-F238E27FC236}">
                <a16:creationId xmlns:a16="http://schemas.microsoft.com/office/drawing/2014/main" id="{03903658-F4E2-F24F-532F-6370EFD43AD1}"/>
              </a:ext>
            </a:extLst>
          </p:cNvPr>
          <p:cNvSpPr/>
          <p:nvPr/>
        </p:nvSpPr>
        <p:spPr>
          <a:xfrm>
            <a:off x="1562469" y="2805344"/>
            <a:ext cx="2583402" cy="1491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Page Control</a:t>
            </a:r>
          </a:p>
          <a:p>
            <a:pPr algn="ctr"/>
            <a:r>
              <a:rPr lang="en-IN" dirty="0"/>
              <a:t>Button, List, Dropdown, </a:t>
            </a:r>
            <a:r>
              <a:rPr lang="en-IN" dirty="0" err="1"/>
              <a:t>Datepicker</a:t>
            </a:r>
            <a:endParaRPr lang="en-IN" dirty="0"/>
          </a:p>
        </p:txBody>
      </p:sp>
      <p:sp>
        <p:nvSpPr>
          <p:cNvPr id="4" name="TextBox 3">
            <a:extLst>
              <a:ext uri="{FF2B5EF4-FFF2-40B4-BE49-F238E27FC236}">
                <a16:creationId xmlns:a16="http://schemas.microsoft.com/office/drawing/2014/main" id="{56E077CF-214A-0DE3-4D6D-4727FD129078}"/>
              </a:ext>
            </a:extLst>
          </p:cNvPr>
          <p:cNvSpPr txBox="1"/>
          <p:nvPr/>
        </p:nvSpPr>
        <p:spPr>
          <a:xfrm>
            <a:off x="4367814" y="2828835"/>
            <a:ext cx="6107836" cy="1200329"/>
          </a:xfrm>
          <a:prstGeom prst="rect">
            <a:avLst/>
          </a:prstGeom>
          <a:noFill/>
        </p:spPr>
        <p:txBody>
          <a:bodyPr wrap="square" rtlCol="0">
            <a:spAutoFit/>
          </a:bodyPr>
          <a:lstStyle/>
          <a:p>
            <a:r>
              <a:rPr lang="en-IN" dirty="0"/>
              <a:t>Page -&gt; content, </a:t>
            </a:r>
            <a:r>
              <a:rPr lang="en-IN" dirty="0" err="1"/>
              <a:t>headerContent</a:t>
            </a:r>
            <a:r>
              <a:rPr lang="en-IN" dirty="0"/>
              <a:t>, </a:t>
            </a:r>
            <a:r>
              <a:rPr lang="en-IN" dirty="0" err="1"/>
              <a:t>subHeader</a:t>
            </a:r>
            <a:r>
              <a:rPr lang="en-IN" dirty="0"/>
              <a:t>, footer</a:t>
            </a:r>
          </a:p>
          <a:p>
            <a:r>
              <a:rPr lang="en-IN" dirty="0"/>
              <a:t>List    -&gt; items </a:t>
            </a:r>
          </a:p>
          <a:p>
            <a:r>
              <a:rPr lang="en-IN" dirty="0"/>
              <a:t>Select -&gt; items </a:t>
            </a:r>
          </a:p>
          <a:p>
            <a:r>
              <a:rPr lang="en-IN" dirty="0"/>
              <a:t>Table -&gt; header, columns  </a:t>
            </a:r>
          </a:p>
        </p:txBody>
      </p:sp>
      <p:sp>
        <p:nvSpPr>
          <p:cNvPr id="5" name="TextBox 4">
            <a:extLst>
              <a:ext uri="{FF2B5EF4-FFF2-40B4-BE49-F238E27FC236}">
                <a16:creationId xmlns:a16="http://schemas.microsoft.com/office/drawing/2014/main" id="{A05C4EC0-97AB-7406-657C-F476576951E1}"/>
              </a:ext>
            </a:extLst>
          </p:cNvPr>
          <p:cNvSpPr txBox="1"/>
          <p:nvPr/>
        </p:nvSpPr>
        <p:spPr>
          <a:xfrm>
            <a:off x="497150" y="4714043"/>
            <a:ext cx="9152877" cy="646331"/>
          </a:xfrm>
          <a:prstGeom prst="rect">
            <a:avLst/>
          </a:prstGeom>
          <a:noFill/>
        </p:spPr>
        <p:txBody>
          <a:bodyPr wrap="square" rtlCol="0">
            <a:spAutoFit/>
          </a:bodyPr>
          <a:lstStyle/>
          <a:p>
            <a:pPr marL="342900" indent="-342900">
              <a:buAutoNum type="arabicPeriod"/>
            </a:pPr>
            <a:r>
              <a:rPr lang="en-IN" dirty="0"/>
              <a:t>Control -&gt; Always Starts with Upper Case</a:t>
            </a:r>
          </a:p>
          <a:p>
            <a:pPr marL="342900" indent="-342900">
              <a:buAutoNum type="arabicPeriod"/>
            </a:pPr>
            <a:r>
              <a:rPr lang="en-IN" dirty="0"/>
              <a:t>Aggregations -&gt; Always Starts with lowercase and separated by each word in upper case  </a:t>
            </a:r>
          </a:p>
        </p:txBody>
      </p:sp>
    </p:spTree>
    <p:extLst>
      <p:ext uri="{BB962C8B-B14F-4D97-AF65-F5344CB8AC3E}">
        <p14:creationId xmlns:p14="http://schemas.microsoft.com/office/powerpoint/2010/main" val="608695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D78C65-20C9-F0B0-3A4A-464A95508D5E}"/>
              </a:ext>
            </a:extLst>
          </p:cNvPr>
          <p:cNvSpPr txBox="1"/>
          <p:nvPr/>
        </p:nvSpPr>
        <p:spPr>
          <a:xfrm>
            <a:off x="435005" y="266330"/>
            <a:ext cx="5584055" cy="3970318"/>
          </a:xfrm>
          <a:prstGeom prst="rect">
            <a:avLst/>
          </a:prstGeom>
          <a:noFill/>
        </p:spPr>
        <p:txBody>
          <a:bodyPr wrap="square" rtlCol="0">
            <a:spAutoFit/>
          </a:bodyPr>
          <a:lstStyle/>
          <a:p>
            <a:r>
              <a:rPr lang="en-IN" dirty="0"/>
              <a:t>Models:</a:t>
            </a:r>
          </a:p>
          <a:p>
            <a:r>
              <a:rPr lang="en-IN" dirty="0"/>
              <a:t>--</a:t>
            </a:r>
          </a:p>
          <a:p>
            <a:pPr marL="342900" indent="-342900">
              <a:buAutoNum type="arabicPeriod"/>
            </a:pPr>
            <a:r>
              <a:rPr lang="en-IN" dirty="0" err="1"/>
              <a:t>JSONModel</a:t>
            </a:r>
            <a:r>
              <a:rPr lang="en-IN" dirty="0"/>
              <a:t> </a:t>
            </a:r>
          </a:p>
          <a:p>
            <a:pPr marL="342900" indent="-342900">
              <a:buAutoNum type="arabicPeriod"/>
            </a:pPr>
            <a:r>
              <a:rPr lang="en-IN" dirty="0" err="1"/>
              <a:t>ODataModel</a:t>
            </a:r>
            <a:endParaRPr lang="en-IN" dirty="0"/>
          </a:p>
          <a:p>
            <a:pPr marL="342900" indent="-342900">
              <a:buAutoNum type="arabicPeriod"/>
            </a:pPr>
            <a:r>
              <a:rPr lang="en-IN" dirty="0"/>
              <a:t>Resource Model </a:t>
            </a:r>
          </a:p>
          <a:p>
            <a:pPr marL="342900" indent="-342900">
              <a:buAutoNum type="arabicPeriod"/>
            </a:pPr>
            <a:r>
              <a:rPr lang="en-IN" dirty="0"/>
              <a:t>XML Model( </a:t>
            </a:r>
            <a:r>
              <a:rPr lang="en-IN" dirty="0" err="1"/>
              <a:t>Deprciated</a:t>
            </a:r>
            <a:r>
              <a:rPr lang="en-IN" dirty="0"/>
              <a:t> )</a:t>
            </a:r>
          </a:p>
          <a:p>
            <a:r>
              <a:rPr lang="en-IN" dirty="0"/>
              <a:t>--</a:t>
            </a:r>
          </a:p>
          <a:p>
            <a:endParaRPr lang="en-IN" dirty="0"/>
          </a:p>
          <a:p>
            <a:r>
              <a:rPr lang="en-IN" dirty="0"/>
              <a:t> </a:t>
            </a:r>
            <a:r>
              <a:rPr lang="en-IN" dirty="0" err="1">
                <a:highlight>
                  <a:srgbClr val="FFFF00"/>
                </a:highlight>
              </a:rPr>
              <a:t>JSONModel</a:t>
            </a:r>
            <a:r>
              <a:rPr lang="en-IN" dirty="0">
                <a:highlight>
                  <a:srgbClr val="FFFF00"/>
                </a:highlight>
              </a:rPr>
              <a:t> :  Help to load local data / dummy data </a:t>
            </a:r>
          </a:p>
          <a:p>
            <a:r>
              <a:rPr lang="en-IN" dirty="0">
                <a:highlight>
                  <a:srgbClr val="FFFF00"/>
                </a:highlight>
              </a:rPr>
              <a:t> </a:t>
            </a:r>
            <a:r>
              <a:rPr lang="en-IN" dirty="0" err="1">
                <a:highlight>
                  <a:srgbClr val="FFFF00"/>
                </a:highlight>
              </a:rPr>
              <a:t>ODataModel</a:t>
            </a:r>
            <a:r>
              <a:rPr lang="en-IN" dirty="0">
                <a:highlight>
                  <a:srgbClr val="FFFF00"/>
                </a:highlight>
              </a:rPr>
              <a:t> : Help to load remote data / </a:t>
            </a:r>
            <a:r>
              <a:rPr lang="en-IN" dirty="0" err="1">
                <a:highlight>
                  <a:srgbClr val="FFFF00"/>
                </a:highlight>
              </a:rPr>
              <a:t>Odata</a:t>
            </a:r>
            <a:r>
              <a:rPr lang="en-IN" dirty="0">
                <a:highlight>
                  <a:srgbClr val="FFFF00"/>
                </a:highlight>
              </a:rPr>
              <a:t> </a:t>
            </a:r>
          </a:p>
          <a:p>
            <a:r>
              <a:rPr lang="en-IN" dirty="0">
                <a:highlight>
                  <a:srgbClr val="FFFF00"/>
                </a:highlight>
              </a:rPr>
              <a:t> Resource Model : Help to place i18n ( language support ) </a:t>
            </a:r>
          </a:p>
          <a:p>
            <a:endParaRPr lang="en-IN" dirty="0">
              <a:highlight>
                <a:srgbClr val="FFFF00"/>
              </a:highlight>
            </a:endParaRPr>
          </a:p>
          <a:p>
            <a:endParaRPr lang="en-IN" dirty="0">
              <a:highlight>
                <a:srgbClr val="FFFF00"/>
              </a:highlight>
            </a:endParaRPr>
          </a:p>
          <a:p>
            <a:endParaRPr lang="en-IN" dirty="0"/>
          </a:p>
        </p:txBody>
      </p:sp>
      <p:sp>
        <p:nvSpPr>
          <p:cNvPr id="3" name="TextBox 2">
            <a:extLst>
              <a:ext uri="{FF2B5EF4-FFF2-40B4-BE49-F238E27FC236}">
                <a16:creationId xmlns:a16="http://schemas.microsoft.com/office/drawing/2014/main" id="{D717BADD-6BA9-38BE-1F0A-F6E284D4CFBE}"/>
              </a:ext>
            </a:extLst>
          </p:cNvPr>
          <p:cNvSpPr txBox="1"/>
          <p:nvPr/>
        </p:nvSpPr>
        <p:spPr>
          <a:xfrm>
            <a:off x="5655076" y="266330"/>
            <a:ext cx="5921405" cy="6463308"/>
          </a:xfrm>
          <a:prstGeom prst="rect">
            <a:avLst/>
          </a:prstGeom>
          <a:noFill/>
        </p:spPr>
        <p:txBody>
          <a:bodyPr wrap="square" rtlCol="0">
            <a:spAutoFit/>
          </a:bodyPr>
          <a:lstStyle/>
          <a:p>
            <a:r>
              <a:rPr lang="en-IN" dirty="0">
                <a:solidFill>
                  <a:srgbClr val="FF0000"/>
                </a:solidFill>
              </a:rPr>
              <a:t>Steps to Use JSON Model </a:t>
            </a:r>
          </a:p>
          <a:p>
            <a:pPr marL="342900" indent="-342900">
              <a:buAutoNum type="arabicPeriod"/>
            </a:pPr>
            <a:r>
              <a:rPr lang="en-IN" dirty="0">
                <a:solidFill>
                  <a:srgbClr val="FF0000"/>
                </a:solidFill>
              </a:rPr>
              <a:t>Create JSON Data.  // Service </a:t>
            </a:r>
          </a:p>
          <a:p>
            <a:pPr marL="342900" indent="-342900">
              <a:buAutoNum type="arabicPeriod"/>
            </a:pPr>
            <a:endParaRPr lang="en-IN" dirty="0">
              <a:solidFill>
                <a:srgbClr val="FF0000"/>
              </a:solidFill>
            </a:endParaRPr>
          </a:p>
          <a:p>
            <a:r>
              <a:rPr lang="en-IN" dirty="0">
                <a:solidFill>
                  <a:srgbClr val="FF0000"/>
                </a:solidFill>
              </a:rPr>
              <a:t>      {</a:t>
            </a:r>
          </a:p>
          <a:p>
            <a:r>
              <a:rPr lang="en-IN" dirty="0">
                <a:solidFill>
                  <a:srgbClr val="FF0000"/>
                </a:solidFill>
              </a:rPr>
              <a:t>              “leaves”:[],                   // Entity Set ( </a:t>
            </a:r>
            <a:r>
              <a:rPr lang="en-IN" dirty="0" err="1">
                <a:solidFill>
                  <a:srgbClr val="FF0000"/>
                </a:solidFill>
              </a:rPr>
              <a:t>EndPoint</a:t>
            </a:r>
            <a:r>
              <a:rPr lang="en-IN" dirty="0">
                <a:solidFill>
                  <a:srgbClr val="FF0000"/>
                </a:solidFill>
              </a:rPr>
              <a:t> )</a:t>
            </a:r>
          </a:p>
          <a:p>
            <a:r>
              <a:rPr lang="en-IN" dirty="0">
                <a:solidFill>
                  <a:srgbClr val="FF0000"/>
                </a:solidFill>
              </a:rPr>
              <a:t>              “</a:t>
            </a:r>
            <a:r>
              <a:rPr lang="en-IN" dirty="0" err="1">
                <a:solidFill>
                  <a:srgbClr val="FF0000"/>
                </a:solidFill>
              </a:rPr>
              <a:t>leaveTypes</a:t>
            </a:r>
            <a:r>
              <a:rPr lang="en-IN" dirty="0">
                <a:solidFill>
                  <a:srgbClr val="FF0000"/>
                </a:solidFill>
              </a:rPr>
              <a:t>”:[],</a:t>
            </a:r>
          </a:p>
          <a:p>
            <a:r>
              <a:rPr lang="en-IN" dirty="0">
                <a:solidFill>
                  <a:srgbClr val="FF0000"/>
                </a:solidFill>
              </a:rPr>
              <a:t>              “Departments”:[]</a:t>
            </a:r>
          </a:p>
          <a:p>
            <a:r>
              <a:rPr lang="en-IN" dirty="0">
                <a:solidFill>
                  <a:srgbClr val="FF0000"/>
                </a:solidFill>
              </a:rPr>
              <a:t>       }</a:t>
            </a:r>
          </a:p>
          <a:p>
            <a:r>
              <a:rPr lang="en-IN" dirty="0">
                <a:solidFill>
                  <a:srgbClr val="FF0000"/>
                </a:solidFill>
              </a:rPr>
              <a:t> 2.  Create </a:t>
            </a:r>
            <a:r>
              <a:rPr lang="en-IN" dirty="0" err="1">
                <a:solidFill>
                  <a:srgbClr val="FF0000"/>
                </a:solidFill>
              </a:rPr>
              <a:t>JSONModel</a:t>
            </a:r>
            <a:r>
              <a:rPr lang="en-IN" dirty="0">
                <a:solidFill>
                  <a:srgbClr val="FF0000"/>
                </a:solidFill>
              </a:rPr>
              <a:t> Object </a:t>
            </a:r>
          </a:p>
          <a:p>
            <a:r>
              <a:rPr lang="en-IN" dirty="0">
                <a:solidFill>
                  <a:srgbClr val="FF0000"/>
                </a:solidFill>
              </a:rPr>
              <a:t>var </a:t>
            </a:r>
            <a:r>
              <a:rPr lang="en-IN" dirty="0" err="1">
                <a:solidFill>
                  <a:srgbClr val="FF0000"/>
                </a:solidFill>
              </a:rPr>
              <a:t>localModel</a:t>
            </a:r>
            <a:r>
              <a:rPr lang="en-IN" dirty="0">
                <a:solidFill>
                  <a:srgbClr val="FF0000"/>
                </a:solidFill>
              </a:rPr>
              <a:t>=        new </a:t>
            </a:r>
            <a:r>
              <a:rPr lang="en-IN" dirty="0" err="1">
                <a:solidFill>
                  <a:srgbClr val="FF0000"/>
                </a:solidFill>
              </a:rPr>
              <a:t>sap.ui.model.json.JSONModel</a:t>
            </a:r>
            <a:r>
              <a:rPr lang="en-IN" dirty="0">
                <a:solidFill>
                  <a:srgbClr val="FF0000"/>
                </a:solidFill>
              </a:rPr>
              <a:t>();</a:t>
            </a:r>
          </a:p>
          <a:p>
            <a:r>
              <a:rPr lang="en-IN" dirty="0">
                <a:solidFill>
                  <a:srgbClr val="FF0000"/>
                </a:solidFill>
              </a:rPr>
              <a:t>                 ------------------------     -----</a:t>
            </a:r>
          </a:p>
          <a:p>
            <a:r>
              <a:rPr lang="en-IN" dirty="0">
                <a:solidFill>
                  <a:srgbClr val="FF0000"/>
                </a:solidFill>
              </a:rPr>
              <a:t>                         namespace          </a:t>
            </a:r>
            <a:r>
              <a:rPr lang="en-IN" dirty="0" err="1">
                <a:solidFill>
                  <a:srgbClr val="FF0000"/>
                </a:solidFill>
              </a:rPr>
              <a:t>ObjectName</a:t>
            </a:r>
            <a:r>
              <a:rPr lang="en-IN" dirty="0">
                <a:solidFill>
                  <a:srgbClr val="FF0000"/>
                </a:solidFill>
              </a:rPr>
              <a:t>&lt;&lt;Class&gt;&gt;</a:t>
            </a:r>
            <a:br>
              <a:rPr lang="en-IN" dirty="0">
                <a:solidFill>
                  <a:srgbClr val="FF0000"/>
                </a:solidFill>
              </a:rPr>
            </a:br>
            <a:r>
              <a:rPr lang="en-IN" dirty="0">
                <a:solidFill>
                  <a:srgbClr val="FF0000"/>
                </a:solidFill>
              </a:rPr>
              <a:t>  3. set data to </a:t>
            </a:r>
            <a:r>
              <a:rPr lang="en-IN" dirty="0" err="1">
                <a:solidFill>
                  <a:srgbClr val="FF0000"/>
                </a:solidFill>
              </a:rPr>
              <a:t>localModel</a:t>
            </a:r>
            <a:r>
              <a:rPr lang="en-IN" dirty="0">
                <a:solidFill>
                  <a:srgbClr val="FF0000"/>
                </a:solidFill>
              </a:rPr>
              <a:t> </a:t>
            </a:r>
            <a:br>
              <a:rPr lang="en-IN" dirty="0">
                <a:solidFill>
                  <a:srgbClr val="FF0000"/>
                </a:solidFill>
              </a:rPr>
            </a:br>
            <a:r>
              <a:rPr lang="en-IN" dirty="0">
                <a:solidFill>
                  <a:srgbClr val="FF0000"/>
                </a:solidFill>
              </a:rPr>
              <a:t> </a:t>
            </a:r>
            <a:r>
              <a:rPr lang="en-IN" dirty="0" err="1">
                <a:solidFill>
                  <a:srgbClr val="FF0000"/>
                </a:solidFill>
              </a:rPr>
              <a:t>localModel.setData</a:t>
            </a:r>
            <a:r>
              <a:rPr lang="en-IN" dirty="0">
                <a:solidFill>
                  <a:srgbClr val="FF0000"/>
                </a:solidFill>
              </a:rPr>
              <a:t>(step1);</a:t>
            </a:r>
            <a:br>
              <a:rPr lang="en-IN" dirty="0">
                <a:solidFill>
                  <a:srgbClr val="FF0000"/>
                </a:solidFill>
              </a:rPr>
            </a:br>
            <a:r>
              <a:rPr lang="en-IN" dirty="0">
                <a:solidFill>
                  <a:srgbClr val="FF0000"/>
                </a:solidFill>
              </a:rPr>
              <a:t> 4.  set local Model to view </a:t>
            </a:r>
            <a:br>
              <a:rPr lang="en-IN" dirty="0">
                <a:solidFill>
                  <a:srgbClr val="FF0000"/>
                </a:solidFill>
              </a:rPr>
            </a:br>
            <a:r>
              <a:rPr lang="en-IN" dirty="0">
                <a:solidFill>
                  <a:srgbClr val="FF0000"/>
                </a:solidFill>
              </a:rPr>
              <a:t>    4.1 Get View and then set </a:t>
            </a:r>
            <a:br>
              <a:rPr lang="en-IN" dirty="0">
                <a:solidFill>
                  <a:srgbClr val="FF0000"/>
                </a:solidFill>
              </a:rPr>
            </a:br>
            <a:r>
              <a:rPr lang="en-IN" dirty="0">
                <a:solidFill>
                  <a:srgbClr val="FF0000"/>
                </a:solidFill>
              </a:rPr>
              <a:t>      </a:t>
            </a:r>
            <a:r>
              <a:rPr lang="en-IN" dirty="0" err="1">
                <a:solidFill>
                  <a:srgbClr val="FF0000"/>
                </a:solidFill>
              </a:rPr>
              <a:t>this.getView</a:t>
            </a:r>
            <a:r>
              <a:rPr lang="en-IN" dirty="0">
                <a:solidFill>
                  <a:srgbClr val="FF0000"/>
                </a:solidFill>
              </a:rPr>
              <a:t>().</a:t>
            </a:r>
            <a:r>
              <a:rPr lang="en-IN" dirty="0" err="1">
                <a:solidFill>
                  <a:srgbClr val="FF0000"/>
                </a:solidFill>
              </a:rPr>
              <a:t>setModel</a:t>
            </a:r>
            <a:r>
              <a:rPr lang="en-IN" dirty="0">
                <a:solidFill>
                  <a:srgbClr val="FF0000"/>
                </a:solidFill>
              </a:rPr>
              <a:t>(</a:t>
            </a:r>
            <a:r>
              <a:rPr lang="en-IN" dirty="0" err="1">
                <a:solidFill>
                  <a:srgbClr val="FF0000"/>
                </a:solidFill>
              </a:rPr>
              <a:t>localModel</a:t>
            </a:r>
            <a:r>
              <a:rPr lang="en-IN" dirty="0">
                <a:solidFill>
                  <a:srgbClr val="FF0000"/>
                </a:solidFill>
              </a:rPr>
              <a:t>);</a:t>
            </a:r>
            <a:br>
              <a:rPr lang="en-IN" dirty="0">
                <a:solidFill>
                  <a:srgbClr val="FF0000"/>
                </a:solidFill>
              </a:rPr>
            </a:br>
            <a:r>
              <a:rPr lang="en-IN" dirty="0">
                <a:solidFill>
                  <a:srgbClr val="FF0000"/>
                </a:solidFill>
              </a:rPr>
              <a:t>      --</a:t>
            </a:r>
            <a:br>
              <a:rPr lang="en-IN" dirty="0">
                <a:solidFill>
                  <a:srgbClr val="FF0000"/>
                </a:solidFill>
              </a:rPr>
            </a:br>
            <a:r>
              <a:rPr lang="en-IN" dirty="0">
                <a:solidFill>
                  <a:srgbClr val="FF0000"/>
                </a:solidFill>
              </a:rPr>
              <a:t> Controller /  method to get the view  / </a:t>
            </a:r>
            <a:r>
              <a:rPr lang="en-IN" dirty="0" err="1">
                <a:solidFill>
                  <a:srgbClr val="FF0000"/>
                </a:solidFill>
              </a:rPr>
              <a:t>setModel</a:t>
            </a:r>
            <a:r>
              <a:rPr lang="en-IN" dirty="0">
                <a:solidFill>
                  <a:srgbClr val="FF0000"/>
                </a:solidFill>
              </a:rPr>
              <a:t> </a:t>
            </a:r>
            <a:br>
              <a:rPr lang="en-IN" dirty="0">
                <a:solidFill>
                  <a:srgbClr val="FF0000"/>
                </a:solidFill>
              </a:rPr>
            </a:br>
            <a:r>
              <a:rPr lang="en-IN" dirty="0">
                <a:solidFill>
                  <a:srgbClr val="FF0000"/>
                </a:solidFill>
              </a:rPr>
              <a:t>  5. Apply Binding in the view  </a:t>
            </a:r>
          </a:p>
          <a:p>
            <a:r>
              <a:rPr lang="en-IN" dirty="0"/>
              <a:t>  </a:t>
            </a:r>
          </a:p>
          <a:p>
            <a:r>
              <a:rPr lang="en-IN" dirty="0"/>
              <a:t> </a:t>
            </a:r>
          </a:p>
          <a:p>
            <a:r>
              <a:rPr lang="en-IN" dirty="0"/>
              <a:t> </a:t>
            </a:r>
          </a:p>
        </p:txBody>
      </p:sp>
      <p:sp>
        <p:nvSpPr>
          <p:cNvPr id="4" name="TextBox 3">
            <a:extLst>
              <a:ext uri="{FF2B5EF4-FFF2-40B4-BE49-F238E27FC236}">
                <a16:creationId xmlns:a16="http://schemas.microsoft.com/office/drawing/2014/main" id="{1F237FE3-DE54-7577-A325-A99EEF39F764}"/>
              </a:ext>
            </a:extLst>
          </p:cNvPr>
          <p:cNvSpPr txBox="1"/>
          <p:nvPr/>
        </p:nvSpPr>
        <p:spPr>
          <a:xfrm>
            <a:off x="514905" y="3429000"/>
            <a:ext cx="5273335" cy="3139321"/>
          </a:xfrm>
          <a:prstGeom prst="rect">
            <a:avLst/>
          </a:prstGeom>
          <a:noFill/>
        </p:spPr>
        <p:txBody>
          <a:bodyPr wrap="square" rtlCol="0">
            <a:spAutoFit/>
          </a:bodyPr>
          <a:lstStyle/>
          <a:p>
            <a:r>
              <a:rPr lang="en-IN" dirty="0"/>
              <a:t>Binding:  {} </a:t>
            </a:r>
            <a:br>
              <a:rPr lang="en-IN" dirty="0"/>
            </a:br>
            <a:r>
              <a:rPr lang="en-IN" dirty="0"/>
              <a:t>1. Aggregation Binding  {/</a:t>
            </a:r>
            <a:r>
              <a:rPr lang="en-IN" dirty="0" err="1"/>
              <a:t>tableData</a:t>
            </a:r>
            <a:r>
              <a:rPr lang="en-IN" dirty="0"/>
              <a:t>}</a:t>
            </a:r>
            <a:br>
              <a:rPr lang="en-IN" dirty="0"/>
            </a:br>
            <a:r>
              <a:rPr lang="en-IN" dirty="0"/>
              <a:t>2. Element Binding        {/structure}</a:t>
            </a:r>
            <a:br>
              <a:rPr lang="en-IN" dirty="0"/>
            </a:br>
            <a:r>
              <a:rPr lang="en-IN" dirty="0"/>
              <a:t>3. Property Binding        {</a:t>
            </a:r>
            <a:r>
              <a:rPr lang="en-IN" dirty="0" err="1"/>
              <a:t>singleproperty</a:t>
            </a:r>
            <a:r>
              <a:rPr lang="en-IN" dirty="0"/>
              <a:t>}</a:t>
            </a:r>
            <a:br>
              <a:rPr lang="en-IN" dirty="0"/>
            </a:br>
            <a:endParaRPr lang="en-IN" dirty="0"/>
          </a:p>
          <a:p>
            <a:r>
              <a:rPr lang="en-IN" dirty="0"/>
              <a:t>Take Away Points: </a:t>
            </a:r>
          </a:p>
          <a:p>
            <a:r>
              <a:rPr lang="en-IN" dirty="0"/>
              <a:t>Models we can use multiple for single view or complete Project </a:t>
            </a:r>
            <a:br>
              <a:rPr lang="en-IN" dirty="0"/>
            </a:br>
            <a:r>
              <a:rPr lang="en-IN" dirty="0"/>
              <a:t>Single model will be used with default model. Need to more than single , it will be named model …</a:t>
            </a:r>
          </a:p>
          <a:p>
            <a:endParaRPr lang="en-IN" dirty="0"/>
          </a:p>
        </p:txBody>
      </p:sp>
    </p:spTree>
    <p:extLst>
      <p:ext uri="{BB962C8B-B14F-4D97-AF65-F5344CB8AC3E}">
        <p14:creationId xmlns:p14="http://schemas.microsoft.com/office/powerpoint/2010/main" val="817573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365133-E0C6-9A9A-97E5-3F0B836197DA}"/>
              </a:ext>
            </a:extLst>
          </p:cNvPr>
          <p:cNvSpPr txBox="1"/>
          <p:nvPr/>
        </p:nvSpPr>
        <p:spPr>
          <a:xfrm>
            <a:off x="284084" y="106531"/>
            <a:ext cx="10360241" cy="4524315"/>
          </a:xfrm>
          <a:prstGeom prst="rect">
            <a:avLst/>
          </a:prstGeom>
          <a:noFill/>
        </p:spPr>
        <p:txBody>
          <a:bodyPr wrap="square" rtlCol="0">
            <a:spAutoFit/>
          </a:bodyPr>
          <a:lstStyle/>
          <a:p>
            <a:r>
              <a:rPr lang="en-IN" b="0" dirty="0">
                <a:solidFill>
                  <a:srgbClr val="D4D4D4"/>
                </a:solidFill>
                <a:effectLst/>
                <a:latin typeface="Consolas" panose="020B0609020204030204" pitchFamily="49" charset="0"/>
              </a:rPr>
              <a:t>      </a:t>
            </a:r>
            <a:r>
              <a:rPr lang="en-IN" b="0" dirty="0">
                <a:solidFill>
                  <a:schemeClr val="tx2">
                    <a:lumMod val="75000"/>
                  </a:schemeClr>
                </a:solidFill>
                <a:effectLst/>
                <a:latin typeface="Consolas" panose="020B0609020204030204" pitchFamily="49" charset="0"/>
              </a:rPr>
              <a:t>     // </a:t>
            </a:r>
            <a:r>
              <a:rPr lang="en-IN" b="0" dirty="0" err="1">
                <a:solidFill>
                  <a:schemeClr val="tx2">
                    <a:lumMod val="75000"/>
                  </a:schemeClr>
                </a:solidFill>
                <a:effectLst/>
                <a:latin typeface="Consolas" panose="020B0609020204030204" pitchFamily="49" charset="0"/>
              </a:rPr>
              <a:t>viewObj.setModel</a:t>
            </a:r>
            <a:r>
              <a:rPr lang="en-IN" b="0" dirty="0">
                <a:solidFill>
                  <a:schemeClr val="tx2">
                    <a:lumMod val="75000"/>
                  </a:schemeClr>
                </a:solidFill>
                <a:effectLst/>
                <a:latin typeface="Consolas" panose="020B0609020204030204" pitchFamily="49" charset="0"/>
              </a:rPr>
              <a:t>(</a:t>
            </a:r>
            <a:r>
              <a:rPr lang="en-IN" b="0" dirty="0" err="1">
                <a:solidFill>
                  <a:schemeClr val="tx2">
                    <a:lumMod val="75000"/>
                  </a:schemeClr>
                </a:solidFill>
                <a:effectLst/>
                <a:latin typeface="Consolas" panose="020B0609020204030204" pitchFamily="49" charset="0"/>
              </a:rPr>
              <a:t>jsonModel</a:t>
            </a:r>
            <a:r>
              <a:rPr lang="en-IN" b="0" dirty="0">
                <a:solidFill>
                  <a:schemeClr val="tx2">
                    <a:lumMod val="75000"/>
                  </a:schemeClr>
                </a:solidFill>
                <a:effectLst/>
                <a:latin typeface="Consolas" panose="020B0609020204030204" pitchFamily="49" charset="0"/>
              </a:rPr>
              <a:t>); // Default Model </a:t>
            </a:r>
          </a:p>
          <a:p>
            <a:br>
              <a:rPr lang="en-IN" b="0" dirty="0">
                <a:solidFill>
                  <a:schemeClr val="tx2">
                    <a:lumMod val="75000"/>
                  </a:schemeClr>
                </a:solidFill>
                <a:effectLst/>
                <a:latin typeface="Consolas" panose="020B0609020204030204" pitchFamily="49" charset="0"/>
              </a:rPr>
            </a:br>
            <a:r>
              <a:rPr lang="en-IN" b="0" dirty="0">
                <a:solidFill>
                  <a:schemeClr val="tx2">
                    <a:lumMod val="75000"/>
                  </a:schemeClr>
                </a:solidFill>
                <a:effectLst/>
                <a:latin typeface="Consolas" panose="020B0609020204030204" pitchFamily="49" charset="0"/>
              </a:rPr>
              <a:t>             </a:t>
            </a:r>
            <a:r>
              <a:rPr lang="en-IN" b="0" dirty="0" err="1">
                <a:solidFill>
                  <a:schemeClr val="tx2">
                    <a:lumMod val="75000"/>
                  </a:schemeClr>
                </a:solidFill>
                <a:effectLst/>
                <a:latin typeface="Consolas" panose="020B0609020204030204" pitchFamily="49" charset="0"/>
              </a:rPr>
              <a:t>viewObj.setModel</a:t>
            </a:r>
            <a:r>
              <a:rPr lang="en-IN" b="0" dirty="0">
                <a:solidFill>
                  <a:schemeClr val="tx2">
                    <a:lumMod val="75000"/>
                  </a:schemeClr>
                </a:solidFill>
                <a:effectLst/>
                <a:latin typeface="Consolas" panose="020B0609020204030204" pitchFamily="49" charset="0"/>
              </a:rPr>
              <a:t>(</a:t>
            </a:r>
            <a:r>
              <a:rPr lang="en-IN" b="0" dirty="0" err="1">
                <a:solidFill>
                  <a:schemeClr val="tx2">
                    <a:lumMod val="75000"/>
                  </a:schemeClr>
                </a:solidFill>
                <a:effectLst/>
                <a:latin typeface="Consolas" panose="020B0609020204030204" pitchFamily="49" charset="0"/>
              </a:rPr>
              <a:t>jsonModel</a:t>
            </a:r>
            <a:r>
              <a:rPr lang="en-IN" b="0" dirty="0">
                <a:solidFill>
                  <a:schemeClr val="tx2">
                    <a:lumMod val="75000"/>
                  </a:schemeClr>
                </a:solidFill>
                <a:effectLst/>
                <a:latin typeface="Consolas" panose="020B0609020204030204" pitchFamily="49" charset="0"/>
              </a:rPr>
              <a:t>, "</a:t>
            </a:r>
            <a:r>
              <a:rPr lang="en-IN" b="0" dirty="0" err="1">
                <a:solidFill>
                  <a:schemeClr val="tx2">
                    <a:lumMod val="75000"/>
                  </a:schemeClr>
                </a:solidFill>
                <a:effectLst/>
                <a:latin typeface="Consolas" panose="020B0609020204030204" pitchFamily="49" charset="0"/>
              </a:rPr>
              <a:t>localModel</a:t>
            </a:r>
            <a:r>
              <a:rPr lang="en-IN" b="0" dirty="0">
                <a:solidFill>
                  <a:schemeClr val="tx2">
                    <a:lumMod val="75000"/>
                  </a:schemeClr>
                </a:solidFill>
                <a:effectLst/>
                <a:latin typeface="Consolas" panose="020B0609020204030204" pitchFamily="49" charset="0"/>
              </a:rPr>
              <a:t>"); // Named Model </a:t>
            </a:r>
          </a:p>
          <a:p>
            <a:endParaRPr lang="en-IN" b="0" dirty="0">
              <a:effectLst/>
              <a:latin typeface="Consolas" panose="020B0609020204030204" pitchFamily="49" charset="0"/>
            </a:endParaRPr>
          </a:p>
          <a:p>
            <a:br>
              <a:rPr lang="en-IN" b="0" dirty="0">
                <a:solidFill>
                  <a:srgbClr val="D4D4D4"/>
                </a:solidFill>
                <a:effectLst/>
                <a:highlight>
                  <a:srgbClr val="FFFF00"/>
                </a:highlight>
                <a:latin typeface="Consolas" panose="020B0609020204030204" pitchFamily="49" charset="0"/>
              </a:rPr>
            </a:br>
            <a:r>
              <a:rPr lang="en-IN" b="0" dirty="0">
                <a:effectLst/>
                <a:highlight>
                  <a:srgbClr val="FFFF00"/>
                </a:highlight>
                <a:latin typeface="Consolas" panose="020B0609020204030204" pitchFamily="49" charset="0"/>
              </a:rPr>
              <a:t>Named Model: </a:t>
            </a:r>
          </a:p>
          <a:p>
            <a:r>
              <a:rPr lang="en-IN" dirty="0">
                <a:highlight>
                  <a:srgbClr val="FFFF00"/>
                </a:highlight>
                <a:latin typeface="Consolas" panose="020B0609020204030204" pitchFamily="49" charset="0"/>
              </a:rPr>
              <a:t>--</a:t>
            </a:r>
          </a:p>
          <a:p>
            <a:r>
              <a:rPr lang="en-IN" b="0" dirty="0" err="1">
                <a:effectLst/>
                <a:highlight>
                  <a:srgbClr val="FFFF00"/>
                </a:highlight>
                <a:latin typeface="Consolas" panose="020B0609020204030204" pitchFamily="49" charset="0"/>
              </a:rPr>
              <a:t>viewObj.setModel</a:t>
            </a:r>
            <a:r>
              <a:rPr lang="en-IN" b="0" dirty="0">
                <a:effectLst/>
                <a:highlight>
                  <a:srgbClr val="FFFF00"/>
                </a:highlight>
                <a:latin typeface="Consolas" panose="020B0609020204030204" pitchFamily="49" charset="0"/>
              </a:rPr>
              <a:t>(</a:t>
            </a:r>
            <a:r>
              <a:rPr lang="en-IN" b="0" dirty="0" err="1">
                <a:effectLst/>
                <a:highlight>
                  <a:srgbClr val="FFFF00"/>
                </a:highlight>
                <a:latin typeface="Consolas" panose="020B0609020204030204" pitchFamily="49" charset="0"/>
              </a:rPr>
              <a:t>jsonModel</a:t>
            </a:r>
            <a:r>
              <a:rPr lang="en-IN" b="0" dirty="0">
                <a:effectLst/>
                <a:highlight>
                  <a:srgbClr val="FFFF00"/>
                </a:highlight>
                <a:latin typeface="Consolas" panose="020B0609020204030204" pitchFamily="49" charset="0"/>
              </a:rPr>
              <a:t>, "</a:t>
            </a:r>
            <a:r>
              <a:rPr lang="en-IN" b="0" dirty="0" err="1">
                <a:effectLst/>
                <a:highlight>
                  <a:srgbClr val="FFFF00"/>
                </a:highlight>
                <a:latin typeface="Consolas" panose="020B0609020204030204" pitchFamily="49" charset="0"/>
              </a:rPr>
              <a:t>localModel</a:t>
            </a:r>
            <a:r>
              <a:rPr lang="en-IN" b="0" dirty="0">
                <a:effectLst/>
                <a:highlight>
                  <a:srgbClr val="FFFF00"/>
                </a:highlight>
                <a:latin typeface="Consolas" panose="020B0609020204030204" pitchFamily="49" charset="0"/>
              </a:rPr>
              <a:t>"); // Named Model</a:t>
            </a:r>
          </a:p>
          <a:p>
            <a:endParaRPr lang="en-IN" dirty="0">
              <a:highlight>
                <a:srgbClr val="FFFF00"/>
              </a:highlight>
              <a:latin typeface="Consolas" panose="020B0609020204030204" pitchFamily="49" charset="0"/>
            </a:endParaRPr>
          </a:p>
          <a:p>
            <a:r>
              <a:rPr lang="en-IN" dirty="0">
                <a:highlight>
                  <a:srgbClr val="FFFF00"/>
                </a:highlight>
                <a:latin typeface="Consolas" panose="020B0609020204030204" pitchFamily="49" charset="0"/>
              </a:rPr>
              <a:t>Binding in the view </a:t>
            </a:r>
          </a:p>
          <a:p>
            <a:r>
              <a:rPr lang="en-IN" dirty="0">
                <a:highlight>
                  <a:srgbClr val="FFFF00"/>
                </a:highlight>
                <a:latin typeface="Consolas" panose="020B0609020204030204" pitchFamily="49" charset="0"/>
              </a:rPr>
              <a:t>--</a:t>
            </a:r>
          </a:p>
          <a:p>
            <a:r>
              <a:rPr lang="en-IN" dirty="0" err="1">
                <a:highlight>
                  <a:srgbClr val="FFFF00"/>
                </a:highlight>
                <a:latin typeface="Consolas" panose="020B0609020204030204" pitchFamily="49" charset="0"/>
              </a:rPr>
              <a:t>modelName</a:t>
            </a:r>
            <a:r>
              <a:rPr lang="en-IN" dirty="0">
                <a:highlight>
                  <a:srgbClr val="FFFF00"/>
                </a:highlight>
                <a:latin typeface="Consolas" panose="020B0609020204030204" pitchFamily="49" charset="0"/>
              </a:rPr>
              <a:t>&gt;/context </a:t>
            </a:r>
          </a:p>
          <a:p>
            <a:endParaRPr lang="en-IN" dirty="0">
              <a:highlight>
                <a:srgbClr val="FFFF00"/>
              </a:highlight>
              <a:latin typeface="Consolas" panose="020B0609020204030204" pitchFamily="49" charset="0"/>
            </a:endParaRPr>
          </a:p>
          <a:p>
            <a:r>
              <a:rPr lang="en-IN" dirty="0" err="1">
                <a:highlight>
                  <a:srgbClr val="FFFF00"/>
                </a:highlight>
                <a:latin typeface="Consolas" panose="020B0609020204030204" pitchFamily="49" charset="0"/>
              </a:rPr>
              <a:t>modelName</a:t>
            </a:r>
            <a:r>
              <a:rPr lang="en-IN" dirty="0">
                <a:highlight>
                  <a:srgbClr val="FFFF00"/>
                </a:highlight>
                <a:latin typeface="Consolas" panose="020B0609020204030204" pitchFamily="49" charset="0"/>
              </a:rPr>
              <a:t>&gt;</a:t>
            </a:r>
            <a:r>
              <a:rPr lang="en-IN" dirty="0" err="1">
                <a:highlight>
                  <a:srgbClr val="FFFF00"/>
                </a:highlight>
                <a:latin typeface="Consolas" panose="020B0609020204030204" pitchFamily="49" charset="0"/>
              </a:rPr>
              <a:t>propertyName</a:t>
            </a:r>
            <a:endParaRPr lang="en-IN" dirty="0">
              <a:highlight>
                <a:srgbClr val="FFFF00"/>
              </a:highlight>
              <a:latin typeface="Consolas" panose="020B0609020204030204" pitchFamily="49" charset="0"/>
            </a:endParaRPr>
          </a:p>
          <a:p>
            <a:r>
              <a:rPr lang="en-IN" dirty="0">
                <a:latin typeface="Consolas" panose="020B0609020204030204" pitchFamily="49" charset="0"/>
              </a:rPr>
              <a:t> </a:t>
            </a:r>
            <a:endParaRPr lang="en-IN" b="0" dirty="0">
              <a:effectLst/>
              <a:latin typeface="Consolas" panose="020B0609020204030204" pitchFamily="49" charset="0"/>
            </a:endParaRPr>
          </a:p>
          <a:p>
            <a:endParaRPr lang="en-IN" dirty="0"/>
          </a:p>
        </p:txBody>
      </p:sp>
    </p:spTree>
    <p:extLst>
      <p:ext uri="{BB962C8B-B14F-4D97-AF65-F5344CB8AC3E}">
        <p14:creationId xmlns:p14="http://schemas.microsoft.com/office/powerpoint/2010/main" val="2663180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29D551-761A-44B0-4932-117434B129F9}"/>
              </a:ext>
            </a:extLst>
          </p:cNvPr>
          <p:cNvSpPr txBox="1"/>
          <p:nvPr/>
        </p:nvSpPr>
        <p:spPr>
          <a:xfrm>
            <a:off x="292963" y="319596"/>
            <a:ext cx="8389398" cy="2585323"/>
          </a:xfrm>
          <a:prstGeom prst="rect">
            <a:avLst/>
          </a:prstGeom>
          <a:noFill/>
        </p:spPr>
        <p:txBody>
          <a:bodyPr wrap="square" rtlCol="0">
            <a:spAutoFit/>
          </a:bodyPr>
          <a:lstStyle/>
          <a:p>
            <a:r>
              <a:rPr lang="en-IN" dirty="0"/>
              <a:t>Table -&gt; Aggregations </a:t>
            </a:r>
          </a:p>
          <a:p>
            <a:endParaRPr lang="en-IN" dirty="0"/>
          </a:p>
          <a:p>
            <a:r>
              <a:rPr lang="en-IN" dirty="0"/>
              <a:t>                        columns </a:t>
            </a:r>
          </a:p>
          <a:p>
            <a:r>
              <a:rPr lang="en-IN" dirty="0"/>
              <a:t>                         items </a:t>
            </a:r>
          </a:p>
          <a:p>
            <a:r>
              <a:rPr lang="en-IN" dirty="0"/>
              <a:t>                          ..</a:t>
            </a:r>
          </a:p>
          <a:p>
            <a:r>
              <a:rPr lang="en-IN" dirty="0"/>
              <a:t>                          .</a:t>
            </a:r>
          </a:p>
          <a:p>
            <a:endParaRPr lang="en-IN" dirty="0"/>
          </a:p>
          <a:p>
            <a:endParaRPr lang="en-IN" dirty="0"/>
          </a:p>
          <a:p>
            <a:r>
              <a:rPr lang="en-IN" dirty="0"/>
              <a:t>          Columns  -&gt; Column1 , Column2 </a:t>
            </a:r>
          </a:p>
        </p:txBody>
      </p:sp>
      <p:sp>
        <p:nvSpPr>
          <p:cNvPr id="3" name="Rectangle 2">
            <a:extLst>
              <a:ext uri="{FF2B5EF4-FFF2-40B4-BE49-F238E27FC236}">
                <a16:creationId xmlns:a16="http://schemas.microsoft.com/office/drawing/2014/main" id="{BA9FF6E7-4AEF-A6D4-0BF6-E708DEAC7EA3}"/>
              </a:ext>
            </a:extLst>
          </p:cNvPr>
          <p:cNvSpPr/>
          <p:nvPr/>
        </p:nvSpPr>
        <p:spPr>
          <a:xfrm>
            <a:off x="923278" y="3127458"/>
            <a:ext cx="7057747" cy="2585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items</a:t>
            </a:r>
          </a:p>
        </p:txBody>
      </p:sp>
      <p:cxnSp>
        <p:nvCxnSpPr>
          <p:cNvPr id="5" name="Straight Connector 4">
            <a:extLst>
              <a:ext uri="{FF2B5EF4-FFF2-40B4-BE49-F238E27FC236}">
                <a16:creationId xmlns:a16="http://schemas.microsoft.com/office/drawing/2014/main" id="{F19CE26D-D223-7F81-048D-01AEB772CB66}"/>
              </a:ext>
            </a:extLst>
          </p:cNvPr>
          <p:cNvCxnSpPr/>
          <p:nvPr/>
        </p:nvCxnSpPr>
        <p:spPr>
          <a:xfrm>
            <a:off x="923278" y="2982897"/>
            <a:ext cx="712876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330805-AB61-CF7C-4D0C-607466620DB5}"/>
              </a:ext>
            </a:extLst>
          </p:cNvPr>
          <p:cNvSpPr txBox="1"/>
          <p:nvPr/>
        </p:nvSpPr>
        <p:spPr>
          <a:xfrm>
            <a:off x="3047260" y="3246553"/>
            <a:ext cx="6094520" cy="369332"/>
          </a:xfrm>
          <a:prstGeom prst="rect">
            <a:avLst/>
          </a:prstGeom>
          <a:noFill/>
        </p:spPr>
        <p:txBody>
          <a:bodyPr wrap="square">
            <a:spAutoFit/>
          </a:bodyPr>
          <a:lstStyle/>
          <a:p>
            <a:r>
              <a:rPr lang="en-IN" dirty="0"/>
              <a:t>items</a:t>
            </a:r>
          </a:p>
        </p:txBody>
      </p:sp>
    </p:spTree>
    <p:extLst>
      <p:ext uri="{BB962C8B-B14F-4D97-AF65-F5344CB8AC3E}">
        <p14:creationId xmlns:p14="http://schemas.microsoft.com/office/powerpoint/2010/main" val="2943982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8A8768-FF57-C7DF-3146-890354DC63A5}"/>
              </a:ext>
            </a:extLst>
          </p:cNvPr>
          <p:cNvSpPr txBox="1"/>
          <p:nvPr/>
        </p:nvSpPr>
        <p:spPr>
          <a:xfrm>
            <a:off x="328473" y="372862"/>
            <a:ext cx="8291743" cy="4524315"/>
          </a:xfrm>
          <a:prstGeom prst="rect">
            <a:avLst/>
          </a:prstGeom>
          <a:noFill/>
        </p:spPr>
        <p:txBody>
          <a:bodyPr wrap="square" rtlCol="0">
            <a:spAutoFit/>
          </a:bodyPr>
          <a:lstStyle/>
          <a:p>
            <a:r>
              <a:rPr lang="en-IN" dirty="0" err="1"/>
              <a:t>JSONModel</a:t>
            </a:r>
            <a:r>
              <a:rPr lang="en-IN" dirty="0"/>
              <a:t> : Globally Use </a:t>
            </a:r>
          </a:p>
          <a:p>
            <a:endParaRPr lang="en-IN" dirty="0"/>
          </a:p>
          <a:p>
            <a:r>
              <a:rPr lang="en-IN" dirty="0"/>
              <a:t>I want to use all my data in all my views ( view1, view2, …)</a:t>
            </a:r>
          </a:p>
          <a:p>
            <a:endParaRPr lang="en-IN" dirty="0"/>
          </a:p>
          <a:p>
            <a:r>
              <a:rPr lang="en-IN" dirty="0"/>
              <a:t>Approach1:</a:t>
            </a:r>
          </a:p>
          <a:p>
            <a:r>
              <a:rPr lang="en-IN" dirty="0"/>
              <a:t>**** </a:t>
            </a:r>
          </a:p>
          <a:p>
            <a:pPr marL="342900" indent="-342900">
              <a:buAutoNum type="arabicPeriod"/>
            </a:pPr>
            <a:r>
              <a:rPr lang="en-IN" dirty="0" err="1"/>
              <a:t>Goto</a:t>
            </a:r>
            <a:r>
              <a:rPr lang="en-IN" dirty="0"/>
              <a:t> Component.js </a:t>
            </a:r>
          </a:p>
          <a:p>
            <a:pPr marL="342900" indent="-342900">
              <a:buAutoNum type="arabicPeriod"/>
            </a:pPr>
            <a:r>
              <a:rPr lang="en-IN" dirty="0"/>
              <a:t>Copy All lines from controller and add into component.js inside </a:t>
            </a:r>
          </a:p>
          <a:p>
            <a:pPr marL="342900" indent="-342900">
              <a:buAutoNum type="arabicPeriod"/>
            </a:pPr>
            <a:endParaRPr lang="en-IN" dirty="0"/>
          </a:p>
          <a:p>
            <a:r>
              <a:rPr lang="en-IN" dirty="0"/>
              <a:t>*************</a:t>
            </a:r>
          </a:p>
          <a:p>
            <a:r>
              <a:rPr lang="en-IN" dirty="0"/>
              <a:t>Approach2: </a:t>
            </a:r>
          </a:p>
          <a:p>
            <a:r>
              <a:rPr lang="en-IN" dirty="0"/>
              <a:t>--</a:t>
            </a:r>
          </a:p>
          <a:p>
            <a:r>
              <a:rPr lang="en-IN" dirty="0"/>
              <a:t> 1. Define ***.</a:t>
            </a:r>
            <a:r>
              <a:rPr lang="en-IN" dirty="0" err="1"/>
              <a:t>json</a:t>
            </a:r>
            <a:r>
              <a:rPr lang="en-IN" dirty="0"/>
              <a:t> file </a:t>
            </a:r>
          </a:p>
          <a:p>
            <a:r>
              <a:rPr lang="en-IN" dirty="0"/>
              <a:t> 2. set </a:t>
            </a:r>
            <a:r>
              <a:rPr lang="en-IN" dirty="0" err="1"/>
              <a:t>jsonfile</a:t>
            </a:r>
            <a:r>
              <a:rPr lang="en-IN" dirty="0"/>
              <a:t> to </a:t>
            </a:r>
            <a:r>
              <a:rPr lang="en-IN" dirty="0" err="1"/>
              <a:t>jsonmodel</a:t>
            </a:r>
            <a:r>
              <a:rPr lang="en-IN" dirty="0"/>
              <a:t> </a:t>
            </a:r>
          </a:p>
          <a:p>
            <a:r>
              <a:rPr lang="en-IN" dirty="0"/>
              <a:t> 3. call </a:t>
            </a:r>
            <a:r>
              <a:rPr lang="en-IN" dirty="0" err="1"/>
              <a:t>jsonmodel</a:t>
            </a:r>
            <a:r>
              <a:rPr lang="en-IN" dirty="0"/>
              <a:t> inside </a:t>
            </a:r>
            <a:r>
              <a:rPr lang="en-IN" dirty="0" err="1"/>
              <a:t>manifest.json</a:t>
            </a:r>
            <a:endParaRPr lang="en-IN" dirty="0"/>
          </a:p>
          <a:p>
            <a:endParaRPr lang="en-IN" dirty="0"/>
          </a:p>
        </p:txBody>
      </p:sp>
      <p:sp>
        <p:nvSpPr>
          <p:cNvPr id="3" name="TextBox 2">
            <a:extLst>
              <a:ext uri="{FF2B5EF4-FFF2-40B4-BE49-F238E27FC236}">
                <a16:creationId xmlns:a16="http://schemas.microsoft.com/office/drawing/2014/main" id="{E6749889-AD8D-6A57-62C5-7C555BB5B490}"/>
              </a:ext>
            </a:extLst>
          </p:cNvPr>
          <p:cNvSpPr txBox="1"/>
          <p:nvPr/>
        </p:nvSpPr>
        <p:spPr>
          <a:xfrm>
            <a:off x="213064" y="4811697"/>
            <a:ext cx="2155373" cy="646331"/>
          </a:xfrm>
          <a:prstGeom prst="rect">
            <a:avLst/>
          </a:prstGeom>
          <a:noFill/>
        </p:spPr>
        <p:txBody>
          <a:bodyPr wrap="square" rtlCol="0">
            <a:spAutoFit/>
          </a:bodyPr>
          <a:lstStyle/>
          <a:p>
            <a:r>
              <a:rPr lang="en-IN" dirty="0"/>
              <a:t>Approach 3: </a:t>
            </a:r>
          </a:p>
          <a:p>
            <a:r>
              <a:rPr lang="en-IN" dirty="0"/>
              <a:t>1. Controller Leve </a:t>
            </a:r>
          </a:p>
        </p:txBody>
      </p:sp>
      <p:sp>
        <p:nvSpPr>
          <p:cNvPr id="4" name="TextBox 3">
            <a:extLst>
              <a:ext uri="{FF2B5EF4-FFF2-40B4-BE49-F238E27FC236}">
                <a16:creationId xmlns:a16="http://schemas.microsoft.com/office/drawing/2014/main" id="{B8D30B36-F3DE-8013-EFD1-BDA3DCBF13A3}"/>
              </a:ext>
            </a:extLst>
          </p:cNvPr>
          <p:cNvSpPr txBox="1"/>
          <p:nvPr/>
        </p:nvSpPr>
        <p:spPr>
          <a:xfrm>
            <a:off x="7785717" y="1278384"/>
            <a:ext cx="3231471" cy="923330"/>
          </a:xfrm>
          <a:prstGeom prst="rect">
            <a:avLst/>
          </a:prstGeom>
          <a:noFill/>
        </p:spPr>
        <p:txBody>
          <a:bodyPr wrap="square" rtlCol="0">
            <a:spAutoFit/>
          </a:bodyPr>
          <a:lstStyle/>
          <a:p>
            <a:pPr marL="342900" indent="-342900">
              <a:buAutoNum type="arabicPeriod"/>
            </a:pPr>
            <a:r>
              <a:rPr lang="en-IN" dirty="0"/>
              <a:t>Controller </a:t>
            </a:r>
          </a:p>
          <a:p>
            <a:pPr marL="342900" indent="-342900">
              <a:buAutoNum type="arabicPeriod"/>
            </a:pPr>
            <a:r>
              <a:rPr lang="en-IN" dirty="0" err="1"/>
              <a:t>Manifest.json</a:t>
            </a:r>
            <a:endParaRPr lang="en-IN" dirty="0"/>
          </a:p>
          <a:p>
            <a:pPr marL="342900" indent="-342900">
              <a:buAutoNum type="arabicPeriod"/>
            </a:pPr>
            <a:r>
              <a:rPr lang="en-IN" dirty="0"/>
              <a:t>Component.js </a:t>
            </a:r>
          </a:p>
        </p:txBody>
      </p:sp>
    </p:spTree>
    <p:extLst>
      <p:ext uri="{BB962C8B-B14F-4D97-AF65-F5344CB8AC3E}">
        <p14:creationId xmlns:p14="http://schemas.microsoft.com/office/powerpoint/2010/main" val="639001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435131-414B-7901-EB84-0452BCDD7146}"/>
              </a:ext>
            </a:extLst>
          </p:cNvPr>
          <p:cNvSpPr txBox="1"/>
          <p:nvPr/>
        </p:nvSpPr>
        <p:spPr>
          <a:xfrm>
            <a:off x="133165" y="0"/>
            <a:ext cx="11256886" cy="6463308"/>
          </a:xfrm>
          <a:prstGeom prst="rect">
            <a:avLst/>
          </a:prstGeom>
          <a:noFill/>
        </p:spPr>
        <p:txBody>
          <a:bodyPr wrap="square" rtlCol="0">
            <a:spAutoFit/>
          </a:bodyPr>
          <a:lstStyle/>
          <a:p>
            <a:r>
              <a:rPr lang="en-IN" dirty="0" err="1"/>
              <a:t>Odata</a:t>
            </a:r>
            <a:r>
              <a:rPr lang="en-IN" dirty="0"/>
              <a:t> Model : </a:t>
            </a:r>
          </a:p>
          <a:p>
            <a:r>
              <a:rPr lang="en-IN" dirty="0"/>
              <a:t>--</a:t>
            </a:r>
          </a:p>
          <a:p>
            <a:r>
              <a:rPr lang="en-IN" dirty="0"/>
              <a:t>  &lt;protocol&gt;: </a:t>
            </a:r>
            <a:r>
              <a:rPr lang="en-IN" dirty="0" err="1"/>
              <a:t>servicename</a:t>
            </a:r>
            <a:r>
              <a:rPr lang="en-IN" dirty="0"/>
              <a:t>: &lt;context&gt;?</a:t>
            </a:r>
            <a:r>
              <a:rPr lang="en-IN" dirty="0" err="1"/>
              <a:t>uri</a:t>
            </a:r>
            <a:r>
              <a:rPr lang="en-IN" dirty="0"/>
              <a:t> option / </a:t>
            </a:r>
            <a:r>
              <a:rPr lang="en-IN" dirty="0">
                <a:hlinkClick r:id="rId2"/>
              </a:rPr>
              <a:t>https://services.odata.org/v2/northwind/northwind.svc/$metadata</a:t>
            </a:r>
            <a:r>
              <a:rPr lang="en-IN" dirty="0"/>
              <a:t> </a:t>
            </a:r>
          </a:p>
          <a:p>
            <a:r>
              <a:rPr lang="en-IN" dirty="0"/>
              <a:t>   https://xyz.com/sap/opu/odata/sap/ServiceName/$metadata</a:t>
            </a:r>
          </a:p>
          <a:p>
            <a:r>
              <a:rPr lang="en-IN" dirty="0"/>
              <a:t>Open Data model, It follows all REST principles.</a:t>
            </a:r>
            <a:br>
              <a:rPr lang="en-IN" dirty="0"/>
            </a:br>
            <a:r>
              <a:rPr lang="en-IN" dirty="0"/>
              <a:t>GET</a:t>
            </a:r>
          </a:p>
          <a:p>
            <a:r>
              <a:rPr lang="en-IN" dirty="0"/>
              <a:t>POST </a:t>
            </a:r>
          </a:p>
          <a:p>
            <a:r>
              <a:rPr lang="en-IN" dirty="0"/>
              <a:t>PUT</a:t>
            </a:r>
          </a:p>
          <a:p>
            <a:r>
              <a:rPr lang="en-IN" dirty="0"/>
              <a:t>DELETE </a:t>
            </a:r>
          </a:p>
          <a:p>
            <a:r>
              <a:rPr lang="en-IN" dirty="0" err="1"/>
              <a:t>Odata</a:t>
            </a:r>
            <a:r>
              <a:rPr lang="en-IN" dirty="0"/>
              <a:t> will offer by default XML format data, on-demand with URI option it will serve the data in </a:t>
            </a:r>
            <a:r>
              <a:rPr lang="en-IN" dirty="0" err="1"/>
              <a:t>json</a:t>
            </a:r>
            <a:r>
              <a:rPr lang="en-IN" dirty="0"/>
              <a:t>, xlsx and plain text. </a:t>
            </a:r>
          </a:p>
          <a:p>
            <a:r>
              <a:rPr lang="en-IN" dirty="0"/>
              <a:t>  Ex: …. ?$format=</a:t>
            </a:r>
            <a:r>
              <a:rPr lang="en-IN" dirty="0" err="1"/>
              <a:t>json</a:t>
            </a:r>
            <a:endParaRPr lang="en-IN" dirty="0"/>
          </a:p>
          <a:p>
            <a:r>
              <a:rPr lang="en-IN" dirty="0"/>
              <a:t>        ….?$format=xlsx</a:t>
            </a:r>
          </a:p>
          <a:p>
            <a:r>
              <a:rPr lang="en-IN" dirty="0" err="1"/>
              <a:t>Odata</a:t>
            </a:r>
            <a:r>
              <a:rPr lang="en-IN" dirty="0"/>
              <a:t> by default adjust with the top and skip parameters through to serve the data in a pagination format. </a:t>
            </a:r>
          </a:p>
          <a:p>
            <a:r>
              <a:rPr lang="en-IN" dirty="0"/>
              <a:t>         ..?$top=0&amp;$skip=10</a:t>
            </a:r>
          </a:p>
          <a:p>
            <a:r>
              <a:rPr lang="en-IN" dirty="0"/>
              <a:t>         ..?$top=100&amp;skip=200</a:t>
            </a:r>
          </a:p>
          <a:p>
            <a:r>
              <a:rPr lang="en-IN" dirty="0" err="1"/>
              <a:t>Odata</a:t>
            </a:r>
            <a:r>
              <a:rPr lang="en-IN" dirty="0"/>
              <a:t> we have defaulted with filter options and sorting the data. </a:t>
            </a:r>
          </a:p>
          <a:p>
            <a:r>
              <a:rPr lang="en-IN" dirty="0"/>
              <a:t>         ..?$filter=fieldname &lt;</a:t>
            </a:r>
            <a:r>
              <a:rPr lang="en-IN" dirty="0" err="1"/>
              <a:t>eq</a:t>
            </a:r>
            <a:r>
              <a:rPr lang="en-IN" dirty="0"/>
              <a:t>&gt; &lt;</a:t>
            </a:r>
            <a:r>
              <a:rPr lang="en-IN" dirty="0" err="1"/>
              <a:t>bt</a:t>
            </a:r>
            <a:r>
              <a:rPr lang="en-IN" dirty="0"/>
              <a:t>&gt; &lt;GE&gt; &lt;LE&gt; value</a:t>
            </a:r>
          </a:p>
          <a:p>
            <a:endParaRPr lang="en-IN" dirty="0"/>
          </a:p>
          <a:p>
            <a:r>
              <a:rPr lang="en-IN" dirty="0"/>
              <a:t>Note: $metadata : Metadata is provide all about service details with help entity type, entity set and field names. </a:t>
            </a:r>
          </a:p>
          <a:p>
            <a:r>
              <a:rPr lang="en-IN" dirty="0"/>
              <a:t>           Each filed names also provide label, description, size, data type, filterable, nullable ,…..</a:t>
            </a:r>
          </a:p>
          <a:p>
            <a:endParaRPr lang="en-IN" dirty="0"/>
          </a:p>
          <a:p>
            <a:r>
              <a:rPr lang="en-IN" dirty="0"/>
              <a:t>Note : From UI always for our first hit to the </a:t>
            </a:r>
            <a:r>
              <a:rPr lang="en-IN" dirty="0" err="1"/>
              <a:t>odata</a:t>
            </a:r>
            <a:r>
              <a:rPr lang="en-IN" dirty="0"/>
              <a:t> is metadata. </a:t>
            </a:r>
          </a:p>
        </p:txBody>
      </p:sp>
    </p:spTree>
    <p:extLst>
      <p:ext uri="{BB962C8B-B14F-4D97-AF65-F5344CB8AC3E}">
        <p14:creationId xmlns:p14="http://schemas.microsoft.com/office/powerpoint/2010/main" val="3172360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Tools to Create SAP UI5 and Fiori Apps</a:t>
            </a:r>
          </a:p>
        </p:txBody>
      </p:sp>
      <p:pic>
        <p:nvPicPr>
          <p:cNvPr id="83" name="Picture 82">
            <a:extLst>
              <a:ext uri="{FF2B5EF4-FFF2-40B4-BE49-F238E27FC236}">
                <a16:creationId xmlns:a16="http://schemas.microsoft.com/office/drawing/2014/main" id="{A8D75A03-CAD7-4C33-A546-A428CFCCDBCB}"/>
              </a:ext>
            </a:extLst>
          </p:cNvPr>
          <p:cNvPicPr>
            <a:picLocks noChangeAspect="1"/>
          </p:cNvPicPr>
          <p:nvPr/>
        </p:nvPicPr>
        <p:blipFill>
          <a:blip r:embed="rId2"/>
          <a:stretch>
            <a:fillRect/>
          </a:stretch>
        </p:blipFill>
        <p:spPr>
          <a:xfrm>
            <a:off x="320927" y="2045011"/>
            <a:ext cx="11550146" cy="2767978"/>
          </a:xfrm>
          <a:prstGeom prst="rect">
            <a:avLst/>
          </a:prstGeom>
        </p:spPr>
      </p:pic>
      <p:sp>
        <p:nvSpPr>
          <p:cNvPr id="2" name="TextBox 1">
            <a:extLst>
              <a:ext uri="{FF2B5EF4-FFF2-40B4-BE49-F238E27FC236}">
                <a16:creationId xmlns:a16="http://schemas.microsoft.com/office/drawing/2014/main" id="{51CC02F1-F2E0-4F2C-B72E-5F718E8595B3}"/>
              </a:ext>
            </a:extLst>
          </p:cNvPr>
          <p:cNvSpPr txBox="1"/>
          <p:nvPr/>
        </p:nvSpPr>
        <p:spPr>
          <a:xfrm>
            <a:off x="6752492" y="2220687"/>
            <a:ext cx="1276141" cy="369332"/>
          </a:xfrm>
          <a:prstGeom prst="rect">
            <a:avLst/>
          </a:prstGeom>
          <a:noFill/>
        </p:spPr>
        <p:txBody>
          <a:bodyPr wrap="square" rtlCol="0">
            <a:spAutoFit/>
          </a:bodyPr>
          <a:lstStyle/>
          <a:p>
            <a:r>
              <a:rPr lang="en-US" dirty="0"/>
              <a:t>Deprecated</a:t>
            </a:r>
          </a:p>
        </p:txBody>
      </p:sp>
    </p:spTree>
    <p:extLst>
      <p:ext uri="{BB962C8B-B14F-4D97-AF65-F5344CB8AC3E}">
        <p14:creationId xmlns:p14="http://schemas.microsoft.com/office/powerpoint/2010/main" val="4154277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 v/s VS Code</a:t>
            </a:r>
          </a:p>
        </p:txBody>
      </p:sp>
      <p:cxnSp>
        <p:nvCxnSpPr>
          <p:cNvPr id="4" name="Straight Connector 3">
            <a:extLst>
              <a:ext uri="{FF2B5EF4-FFF2-40B4-BE49-F238E27FC236}">
                <a16:creationId xmlns:a16="http://schemas.microsoft.com/office/drawing/2014/main" id="{CB460CCF-A4EF-4A65-A2EA-664702DCD8EB}"/>
              </a:ext>
            </a:extLst>
          </p:cNvPr>
          <p:cNvCxnSpPr>
            <a:cxnSpLocks/>
          </p:cNvCxnSpPr>
          <p:nvPr/>
        </p:nvCxnSpPr>
        <p:spPr>
          <a:xfrm>
            <a:off x="6090444" y="779090"/>
            <a:ext cx="5556" cy="5860249"/>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1B97B62F-2CD1-40F0-B793-A736E4B8BBAC}"/>
              </a:ext>
            </a:extLst>
          </p:cNvPr>
          <p:cNvSpPr/>
          <p:nvPr/>
        </p:nvSpPr>
        <p:spPr>
          <a:xfrm>
            <a:off x="1508611" y="779090"/>
            <a:ext cx="2822230" cy="70806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Visual Studio Code</a:t>
            </a:r>
          </a:p>
          <a:p>
            <a:pPr algn="ctr"/>
            <a:r>
              <a:rPr lang="en-US" dirty="0"/>
              <a:t>(VS Code)</a:t>
            </a:r>
          </a:p>
        </p:txBody>
      </p:sp>
      <p:sp>
        <p:nvSpPr>
          <p:cNvPr id="10" name="Rectangle: Rounded Corners 9">
            <a:extLst>
              <a:ext uri="{FF2B5EF4-FFF2-40B4-BE49-F238E27FC236}">
                <a16:creationId xmlns:a16="http://schemas.microsoft.com/office/drawing/2014/main" id="{C4F92ED3-2C5C-4C8C-9D48-D6780F394EA5}"/>
              </a:ext>
            </a:extLst>
          </p:cNvPr>
          <p:cNvSpPr/>
          <p:nvPr/>
        </p:nvSpPr>
        <p:spPr>
          <a:xfrm>
            <a:off x="7855603" y="779089"/>
            <a:ext cx="2822230" cy="707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Business Application Studio (BAS)</a:t>
            </a:r>
          </a:p>
        </p:txBody>
      </p:sp>
      <p:sp>
        <p:nvSpPr>
          <p:cNvPr id="12" name="TextBox 11">
            <a:extLst>
              <a:ext uri="{FF2B5EF4-FFF2-40B4-BE49-F238E27FC236}">
                <a16:creationId xmlns:a16="http://schemas.microsoft.com/office/drawing/2014/main" id="{F984AB71-8D9A-403F-BE67-DBCCC7BA506E}"/>
              </a:ext>
            </a:extLst>
          </p:cNvPr>
          <p:cNvSpPr txBox="1"/>
          <p:nvPr/>
        </p:nvSpPr>
        <p:spPr>
          <a:xfrm>
            <a:off x="261764" y="1332511"/>
            <a:ext cx="5606473" cy="5109091"/>
          </a:xfrm>
          <a:prstGeom prst="rect">
            <a:avLst/>
          </a:prstGeom>
          <a:noFill/>
        </p:spPr>
        <p:txBody>
          <a:bodyPr wrap="square">
            <a:spAutoFit/>
          </a:bodyPr>
          <a:lstStyle/>
          <a:p>
            <a:r>
              <a:rPr lang="en-US" sz="1800" b="1" dirty="0"/>
              <a:t>Pros</a:t>
            </a:r>
          </a:p>
          <a:p>
            <a:pPr marL="342900" indent="-342900">
              <a:buAutoNum type="arabicPeriod"/>
            </a:pPr>
            <a:r>
              <a:rPr lang="en-US" sz="1800" dirty="0"/>
              <a:t>Lifetime free for anyone</a:t>
            </a:r>
          </a:p>
          <a:p>
            <a:pPr marL="342900" indent="-342900">
              <a:buAutoNum type="arabicPeriod"/>
            </a:pPr>
            <a:r>
              <a:rPr lang="en-US" sz="1800" dirty="0"/>
              <a:t>Its an open source by Microsoft</a:t>
            </a:r>
          </a:p>
          <a:p>
            <a:pPr marL="342900" indent="-342900">
              <a:buAutoNum type="arabicPeriod"/>
            </a:pPr>
            <a:r>
              <a:rPr lang="en-US" sz="1800" dirty="0"/>
              <a:t>Industry standard</a:t>
            </a:r>
          </a:p>
          <a:p>
            <a:pPr marL="342900" indent="-342900">
              <a:buAutoNum type="arabicPeriod"/>
            </a:pPr>
            <a:r>
              <a:rPr lang="en-US" sz="1800" dirty="0"/>
              <a:t>Offers lots of plugins for developers</a:t>
            </a:r>
          </a:p>
          <a:p>
            <a:pPr marL="342900" indent="-342900">
              <a:buAutoNum type="arabicPeriod"/>
            </a:pPr>
            <a:r>
              <a:rPr lang="en-US" sz="1800" dirty="0"/>
              <a:t>Complete local development (offline)</a:t>
            </a:r>
            <a:endParaRPr lang="en-US" sz="1800" b="1" dirty="0"/>
          </a:p>
          <a:p>
            <a:r>
              <a:rPr lang="en-US" sz="1800" b="1" dirty="0"/>
              <a:t>Cons</a:t>
            </a:r>
          </a:p>
          <a:p>
            <a:pPr marL="342900" indent="-342900">
              <a:buAutoNum type="arabicPeriod"/>
            </a:pPr>
            <a:r>
              <a:rPr lang="en-US" sz="1800" dirty="0"/>
              <a:t>Acquire space in your computer</a:t>
            </a:r>
          </a:p>
          <a:p>
            <a:pPr marL="342900" indent="-342900">
              <a:buAutoNum type="arabicPeriod"/>
            </a:pPr>
            <a:r>
              <a:rPr lang="en-US" sz="1800" dirty="0"/>
              <a:t>Do installation for everything needed in local machine</a:t>
            </a:r>
          </a:p>
          <a:p>
            <a:pPr marL="342900" indent="-342900">
              <a:buAutoNum type="arabicPeriod"/>
            </a:pPr>
            <a:r>
              <a:rPr lang="en-US" sz="1800" dirty="0"/>
              <a:t>In case system crash, code will be gone if you not backup.</a:t>
            </a:r>
          </a:p>
          <a:p>
            <a:pPr marL="342900" indent="-342900">
              <a:buAutoNum type="arabicPeriod"/>
            </a:pPr>
            <a:endParaRPr lang="en-US" dirty="0"/>
          </a:p>
          <a:p>
            <a:r>
              <a:rPr lang="en-US" sz="2000" b="1" dirty="0"/>
              <a:t>Steps</a:t>
            </a:r>
          </a:p>
          <a:p>
            <a:pPr marL="342900" indent="-342900">
              <a:buAutoNum type="arabicPeriod"/>
            </a:pPr>
            <a:r>
              <a:rPr lang="en-US" sz="1800" dirty="0"/>
              <a:t>Node JS (min v12) - </a:t>
            </a:r>
            <a:r>
              <a:rPr lang="en-US" sz="1800" dirty="0">
                <a:hlinkClick r:id="rId2"/>
              </a:rPr>
              <a:t>https://nodejs.org/en/</a:t>
            </a:r>
            <a:endParaRPr lang="en-US" sz="1800" dirty="0"/>
          </a:p>
          <a:p>
            <a:pPr marL="342900" indent="-342900">
              <a:buAutoNum type="arabicPeriod"/>
            </a:pPr>
            <a:r>
              <a:rPr lang="en-US" sz="1800" dirty="0"/>
              <a:t>Download VS Code</a:t>
            </a:r>
          </a:p>
          <a:p>
            <a:r>
              <a:rPr lang="en-US" sz="1800" dirty="0">
                <a:hlinkClick r:id="rId3"/>
              </a:rPr>
              <a:t>https://code.visualstudio.com/download</a:t>
            </a:r>
            <a:endParaRPr lang="en-US" sz="1800" dirty="0"/>
          </a:p>
          <a:p>
            <a:r>
              <a:rPr lang="en-US" sz="1800" dirty="0"/>
              <a:t>3. Go to VS Code Extension and search fiori, install SAP Fiori Extension pack</a:t>
            </a:r>
          </a:p>
        </p:txBody>
      </p:sp>
      <p:sp>
        <p:nvSpPr>
          <p:cNvPr id="14" name="TextBox 13">
            <a:extLst>
              <a:ext uri="{FF2B5EF4-FFF2-40B4-BE49-F238E27FC236}">
                <a16:creationId xmlns:a16="http://schemas.microsoft.com/office/drawing/2014/main" id="{74538714-E585-412F-A25B-6D759B1B638D}"/>
              </a:ext>
            </a:extLst>
          </p:cNvPr>
          <p:cNvSpPr txBox="1"/>
          <p:nvPr/>
        </p:nvSpPr>
        <p:spPr>
          <a:xfrm>
            <a:off x="6318207" y="1486976"/>
            <a:ext cx="5606473" cy="5078313"/>
          </a:xfrm>
          <a:prstGeom prst="rect">
            <a:avLst/>
          </a:prstGeom>
          <a:noFill/>
        </p:spPr>
        <p:txBody>
          <a:bodyPr wrap="square">
            <a:spAutoFit/>
          </a:bodyPr>
          <a:lstStyle/>
          <a:p>
            <a:r>
              <a:rPr lang="en-US" sz="1800" dirty="0"/>
              <a:t>Multi cloud dev tools like fiori, hana XSA, CAPM...</a:t>
            </a:r>
          </a:p>
          <a:p>
            <a:r>
              <a:rPr lang="en-US" sz="1800" b="1" dirty="0"/>
              <a:t>Pros</a:t>
            </a:r>
          </a:p>
          <a:p>
            <a:pPr marL="342900" indent="-342900">
              <a:buAutoNum type="arabicPeriod"/>
            </a:pPr>
            <a:r>
              <a:rPr lang="en-US" sz="1800" dirty="0"/>
              <a:t>Trial is free for 365 days to learn BAS</a:t>
            </a:r>
          </a:p>
          <a:p>
            <a:pPr marL="342900" indent="-342900">
              <a:buAutoNum type="arabicPeriod"/>
            </a:pPr>
            <a:r>
              <a:rPr lang="en-US" sz="1800" dirty="0"/>
              <a:t>No Setup required in local machine</a:t>
            </a:r>
          </a:p>
          <a:p>
            <a:pPr marL="342900" indent="-342900">
              <a:buAutoNum type="arabicPeriod"/>
            </a:pPr>
            <a:r>
              <a:rPr lang="en-US" sz="1800" dirty="0"/>
              <a:t>Any device, any time, any browser</a:t>
            </a:r>
          </a:p>
          <a:p>
            <a:pPr marL="342900" indent="-342900">
              <a:buAutoNum type="arabicPeriod"/>
            </a:pPr>
            <a:r>
              <a:rPr lang="en-US" sz="1800" dirty="0"/>
              <a:t>Recommended tool by sap for fiori development</a:t>
            </a:r>
          </a:p>
          <a:p>
            <a:endParaRPr lang="en-US" sz="1800" b="1" dirty="0"/>
          </a:p>
          <a:p>
            <a:r>
              <a:rPr lang="en-US" sz="1800" b="1" dirty="0"/>
              <a:t>Cons</a:t>
            </a:r>
          </a:p>
          <a:p>
            <a:pPr marL="342900" indent="-342900">
              <a:buAutoNum type="arabicPeriod"/>
            </a:pPr>
            <a:r>
              <a:rPr lang="en-US" sz="1800" dirty="0"/>
              <a:t>Costly</a:t>
            </a:r>
          </a:p>
          <a:p>
            <a:pPr marL="342900" indent="-342900">
              <a:buAutoNum type="arabicPeriod"/>
            </a:pPr>
            <a:r>
              <a:rPr lang="en-US" sz="1800" dirty="0"/>
              <a:t>Requires all time connectivity</a:t>
            </a:r>
          </a:p>
          <a:p>
            <a:pPr marL="342900" indent="-342900">
              <a:buAutoNum type="arabicPeriod"/>
            </a:pPr>
            <a:r>
              <a:rPr lang="en-US" sz="1800" dirty="0"/>
              <a:t>Slow</a:t>
            </a:r>
          </a:p>
          <a:p>
            <a:endParaRPr lang="en-US" dirty="0"/>
          </a:p>
          <a:p>
            <a:r>
              <a:rPr lang="en-US" sz="1800" b="1" dirty="0"/>
              <a:t>Steps</a:t>
            </a:r>
          </a:p>
          <a:p>
            <a:pPr marL="342900" indent="-342900">
              <a:buAutoNum type="arabicPeriod"/>
            </a:pPr>
            <a:r>
              <a:rPr lang="en-US" sz="1800" dirty="0"/>
              <a:t>Register free account on </a:t>
            </a:r>
            <a:r>
              <a:rPr lang="en-US" sz="1800" dirty="0">
                <a:hlinkClick r:id="rId4"/>
              </a:rPr>
              <a:t>https://www.sap.com</a:t>
            </a:r>
            <a:endParaRPr lang="en-US" sz="1800" dirty="0"/>
          </a:p>
          <a:p>
            <a:pPr marL="342900" indent="-342900">
              <a:buAutoNum type="arabicPeriod"/>
            </a:pPr>
            <a:r>
              <a:rPr lang="en-US" sz="1800" dirty="0"/>
              <a:t>Login to BTP </a:t>
            </a:r>
            <a:r>
              <a:rPr lang="en-US" sz="1800" dirty="0">
                <a:hlinkClick r:id="rId5"/>
              </a:rPr>
              <a:t>https://account.hanatrial.ondemand.com/trial/</a:t>
            </a:r>
            <a:endParaRPr lang="en-US" sz="1800" dirty="0"/>
          </a:p>
          <a:p>
            <a:pPr marL="342900" indent="-342900">
              <a:buAutoNum type="arabicPeriod"/>
            </a:pPr>
            <a:r>
              <a:rPr lang="en-US" sz="1800" dirty="0"/>
              <a:t>Click on BAS on home page and create a new dev space</a:t>
            </a:r>
          </a:p>
        </p:txBody>
      </p:sp>
    </p:spTree>
    <p:extLst>
      <p:ext uri="{BB962C8B-B14F-4D97-AF65-F5344CB8AC3E}">
        <p14:creationId xmlns:p14="http://schemas.microsoft.com/office/powerpoint/2010/main" val="627219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 to BTP - Business Technology Platform</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74711" cy="2031325"/>
          </a:xfrm>
          <a:prstGeom prst="rect">
            <a:avLst/>
          </a:prstGeom>
          <a:noFill/>
        </p:spPr>
        <p:txBody>
          <a:bodyPr wrap="square" rtlCol="0">
            <a:spAutoFit/>
          </a:bodyPr>
          <a:lstStyle/>
          <a:p>
            <a:pPr marL="285750" indent="-285750" algn="just">
              <a:buFont typeface="Wingdings" panose="05000000000000000000" pitchFamily="2" charset="2"/>
              <a:buChar char="§"/>
            </a:pPr>
            <a:r>
              <a:rPr lang="en-US" b="1" dirty="0"/>
              <a:t>BTP </a:t>
            </a:r>
            <a:r>
              <a:rPr lang="en-US" dirty="0"/>
              <a:t>is a </a:t>
            </a:r>
            <a:r>
              <a:rPr lang="en-US" b="1" dirty="0"/>
              <a:t>Platform as a Service</a:t>
            </a:r>
            <a:r>
              <a:rPr lang="en-US" dirty="0"/>
              <a:t> provided by SAP to build, design, develop, test, manage end-to-end applications in cloud. </a:t>
            </a:r>
          </a:p>
          <a:p>
            <a:pPr marL="285750" indent="-285750" algn="just">
              <a:buFont typeface="Wingdings" panose="05000000000000000000" pitchFamily="2" charset="2"/>
              <a:buChar char="§"/>
            </a:pPr>
            <a:r>
              <a:rPr lang="en-US" dirty="0"/>
              <a:t>It can help develop the exact application needed quickly, easily, and economically. All this without investing in local infrastructure.</a:t>
            </a:r>
          </a:p>
          <a:p>
            <a:pPr marL="285750" indent="-285750" algn="just">
              <a:buFont typeface="Wingdings" panose="05000000000000000000" pitchFamily="2" charset="2"/>
              <a:buChar char="§"/>
            </a:pPr>
            <a:r>
              <a:rPr lang="en-US" dirty="0"/>
              <a:t>BAS is an on demand development tool provided as a service in BTP.</a:t>
            </a:r>
          </a:p>
          <a:p>
            <a:pPr marL="285750" indent="-285750" algn="just">
              <a:buFont typeface="Wingdings" panose="05000000000000000000" pitchFamily="2" charset="2"/>
              <a:buChar char="§"/>
            </a:pPr>
            <a:r>
              <a:rPr lang="en-US" dirty="0"/>
              <a:t>In BAS we can do variety of development and to </a:t>
            </a:r>
            <a:r>
              <a:rPr lang="en-US" sz="1800" dirty="0"/>
              <a:t>achieve the same, we need to create dev space where we add the code. Actually its virtual machine running on AWS (Linux).</a:t>
            </a:r>
            <a:endParaRPr lang="en-US" dirty="0"/>
          </a:p>
        </p:txBody>
      </p:sp>
      <p:pic>
        <p:nvPicPr>
          <p:cNvPr id="6" name="Picture 5">
            <a:extLst>
              <a:ext uri="{FF2B5EF4-FFF2-40B4-BE49-F238E27FC236}">
                <a16:creationId xmlns:a16="http://schemas.microsoft.com/office/drawing/2014/main" id="{652AA227-BCBC-4F13-9BDE-9C6F379966C9}"/>
              </a:ext>
            </a:extLst>
          </p:cNvPr>
          <p:cNvPicPr>
            <a:picLocks noChangeAspect="1"/>
          </p:cNvPicPr>
          <p:nvPr/>
        </p:nvPicPr>
        <p:blipFill>
          <a:blip r:embed="rId2"/>
          <a:stretch>
            <a:fillRect/>
          </a:stretch>
        </p:blipFill>
        <p:spPr>
          <a:xfrm>
            <a:off x="261764" y="2810414"/>
            <a:ext cx="5664598" cy="3499951"/>
          </a:xfrm>
          <a:prstGeom prst="rect">
            <a:avLst/>
          </a:prstGeom>
        </p:spPr>
      </p:pic>
      <p:pic>
        <p:nvPicPr>
          <p:cNvPr id="7" name="Picture 6">
            <a:extLst>
              <a:ext uri="{FF2B5EF4-FFF2-40B4-BE49-F238E27FC236}">
                <a16:creationId xmlns:a16="http://schemas.microsoft.com/office/drawing/2014/main" id="{8E483B71-4FA2-458D-B7D1-598C024C1ECB}"/>
              </a:ext>
            </a:extLst>
          </p:cNvPr>
          <p:cNvPicPr>
            <a:picLocks noChangeAspect="1"/>
          </p:cNvPicPr>
          <p:nvPr/>
        </p:nvPicPr>
        <p:blipFill>
          <a:blip r:embed="rId3"/>
          <a:stretch>
            <a:fillRect/>
          </a:stretch>
        </p:blipFill>
        <p:spPr>
          <a:xfrm>
            <a:off x="6405268" y="3213911"/>
            <a:ext cx="5524968" cy="2692957"/>
          </a:xfrm>
          <a:prstGeom prst="rect">
            <a:avLst/>
          </a:prstGeom>
        </p:spPr>
      </p:pic>
    </p:spTree>
    <p:extLst>
      <p:ext uri="{BB962C8B-B14F-4D97-AF65-F5344CB8AC3E}">
        <p14:creationId xmlns:p14="http://schemas.microsoft.com/office/powerpoint/2010/main" val="330280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i="0" dirty="0">
                <a:effectLst/>
              </a:rPr>
              <a:t>Client-server architecture is a shared computer network architecture where several clients (remote system) send many requests and finally to obtained services from the centralized server machine (host system). Client machine delivers user-friendly interface that helps to users to fire request services of server computer and finally to show your output on client system.</a:t>
            </a:r>
            <a:endParaRPr lang="en-US" dirty="0"/>
          </a:p>
        </p:txBody>
      </p:sp>
      <p:sp>
        <p:nvSpPr>
          <p:cNvPr id="6" name="Rectangle 5">
            <a:extLst>
              <a:ext uri="{FF2B5EF4-FFF2-40B4-BE49-F238E27FC236}">
                <a16:creationId xmlns:a16="http://schemas.microsoft.com/office/drawing/2014/main" id="{F943D947-124F-43B8-9325-1D0BC93F24C2}"/>
              </a:ext>
            </a:extLst>
          </p:cNvPr>
          <p:cNvSpPr/>
          <p:nvPr/>
        </p:nvSpPr>
        <p:spPr>
          <a:xfrm>
            <a:off x="1501658" y="2687666"/>
            <a:ext cx="2180101" cy="1476460"/>
          </a:xfrm>
          <a:prstGeom prst="rect">
            <a:avLst/>
          </a:prstGeom>
          <a:solidFill>
            <a:schemeClr val="bg2">
              <a:lumMod val="25000"/>
            </a:schemeClr>
          </a:solidFill>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Browser</a:t>
            </a:r>
          </a:p>
        </p:txBody>
      </p:sp>
      <p:sp>
        <p:nvSpPr>
          <p:cNvPr id="9" name="TextBox 8">
            <a:extLst>
              <a:ext uri="{FF2B5EF4-FFF2-40B4-BE49-F238E27FC236}">
                <a16:creationId xmlns:a16="http://schemas.microsoft.com/office/drawing/2014/main" id="{FC884FE4-B317-46AD-8F90-1BCC31D248C5}"/>
              </a:ext>
            </a:extLst>
          </p:cNvPr>
          <p:cNvSpPr txBox="1"/>
          <p:nvPr/>
        </p:nvSpPr>
        <p:spPr>
          <a:xfrm>
            <a:off x="4694852" y="2535676"/>
            <a:ext cx="3200399" cy="338554"/>
          </a:xfrm>
          <a:prstGeom prst="rect">
            <a:avLst/>
          </a:prstGeom>
          <a:noFill/>
        </p:spPr>
        <p:txBody>
          <a:bodyPr wrap="square" rtlCol="0">
            <a:spAutoFit/>
          </a:bodyPr>
          <a:lstStyle/>
          <a:p>
            <a:r>
              <a:rPr lang="en-US" sz="1600" dirty="0"/>
              <a:t>Request – header + body(optional)</a:t>
            </a:r>
          </a:p>
        </p:txBody>
      </p:sp>
      <p:sp>
        <p:nvSpPr>
          <p:cNvPr id="10" name="TextBox 9">
            <a:extLst>
              <a:ext uri="{FF2B5EF4-FFF2-40B4-BE49-F238E27FC236}">
                <a16:creationId xmlns:a16="http://schemas.microsoft.com/office/drawing/2014/main" id="{DECDAA98-7F82-4702-A9C7-5428C5B9041F}"/>
              </a:ext>
            </a:extLst>
          </p:cNvPr>
          <p:cNvSpPr txBox="1"/>
          <p:nvPr/>
        </p:nvSpPr>
        <p:spPr>
          <a:xfrm>
            <a:off x="4721386" y="3664499"/>
            <a:ext cx="3200399" cy="584775"/>
          </a:xfrm>
          <a:prstGeom prst="rect">
            <a:avLst/>
          </a:prstGeom>
          <a:noFill/>
        </p:spPr>
        <p:txBody>
          <a:bodyPr wrap="square" rtlCol="0">
            <a:spAutoFit/>
          </a:bodyPr>
          <a:lstStyle/>
          <a:p>
            <a:r>
              <a:rPr lang="en-US" sz="1600" dirty="0"/>
              <a:t>Response – header + body(html, xml, json, excel, pdf, word,….)</a:t>
            </a:r>
          </a:p>
        </p:txBody>
      </p:sp>
      <p:sp>
        <p:nvSpPr>
          <p:cNvPr id="11" name="TextBox 10">
            <a:extLst>
              <a:ext uri="{FF2B5EF4-FFF2-40B4-BE49-F238E27FC236}">
                <a16:creationId xmlns:a16="http://schemas.microsoft.com/office/drawing/2014/main" id="{BCC97EE3-A789-4FEF-8C06-FF259ACD4D74}"/>
              </a:ext>
            </a:extLst>
          </p:cNvPr>
          <p:cNvSpPr txBox="1"/>
          <p:nvPr/>
        </p:nvSpPr>
        <p:spPr>
          <a:xfrm>
            <a:off x="261764" y="4359180"/>
            <a:ext cx="2830287" cy="1477328"/>
          </a:xfrm>
          <a:prstGeom prst="rect">
            <a:avLst/>
          </a:prstGeom>
          <a:noFill/>
        </p:spPr>
        <p:txBody>
          <a:bodyPr wrap="square">
            <a:spAutoFit/>
          </a:bodyPr>
          <a:lstStyle/>
          <a:p>
            <a:r>
              <a:rPr lang="en-US" sz="1800" b="1" dirty="0"/>
              <a:t>Types of Requests</a:t>
            </a:r>
          </a:p>
          <a:p>
            <a:pPr marL="285750" indent="-285750">
              <a:buFont typeface="Arial" panose="020B0604020202020204" pitchFamily="34" charset="0"/>
              <a:buChar char="•"/>
            </a:pPr>
            <a:r>
              <a:rPr lang="en-US" sz="1800" dirty="0"/>
              <a:t>GET – Read Data</a:t>
            </a:r>
          </a:p>
          <a:p>
            <a:pPr marL="285750" indent="-285750">
              <a:buFont typeface="Arial" panose="020B0604020202020204" pitchFamily="34" charset="0"/>
              <a:buChar char="•"/>
            </a:pPr>
            <a:r>
              <a:rPr lang="en-US" sz="1800" dirty="0"/>
              <a:t>POST – Create new Data</a:t>
            </a:r>
          </a:p>
          <a:p>
            <a:pPr marL="285750" indent="-285750">
              <a:buFont typeface="Arial" panose="020B0604020202020204" pitchFamily="34" charset="0"/>
              <a:buChar char="•"/>
            </a:pPr>
            <a:r>
              <a:rPr lang="en-US" sz="1800" dirty="0"/>
              <a:t>PUT – Update</a:t>
            </a:r>
          </a:p>
          <a:p>
            <a:pPr marL="285750" indent="-285750">
              <a:buFont typeface="Arial" panose="020B0604020202020204" pitchFamily="34" charset="0"/>
              <a:buChar char="•"/>
            </a:pPr>
            <a:r>
              <a:rPr lang="en-US" sz="1800" dirty="0"/>
              <a:t>DELETE – Remove Data</a:t>
            </a:r>
            <a:endParaRPr lang="en-US" dirty="0"/>
          </a:p>
        </p:txBody>
      </p:sp>
      <p:grpSp>
        <p:nvGrpSpPr>
          <p:cNvPr id="12" name="Group 11">
            <a:extLst>
              <a:ext uri="{FF2B5EF4-FFF2-40B4-BE49-F238E27FC236}">
                <a16:creationId xmlns:a16="http://schemas.microsoft.com/office/drawing/2014/main" id="{F5073315-E0EC-445C-A543-BCECF68D1BD5}"/>
              </a:ext>
            </a:extLst>
          </p:cNvPr>
          <p:cNvGrpSpPr/>
          <p:nvPr/>
        </p:nvGrpSpPr>
        <p:grpSpPr>
          <a:xfrm>
            <a:off x="8911206" y="1946434"/>
            <a:ext cx="2491717" cy="3336781"/>
            <a:chOff x="9910836" y="2292755"/>
            <a:chExt cx="2760954" cy="3767127"/>
          </a:xfrm>
        </p:grpSpPr>
        <p:sp>
          <p:nvSpPr>
            <p:cNvPr id="13" name="Rectangle 12">
              <a:extLst>
                <a:ext uri="{FF2B5EF4-FFF2-40B4-BE49-F238E27FC236}">
                  <a16:creationId xmlns:a16="http://schemas.microsoft.com/office/drawing/2014/main" id="{A4C43285-D928-41EF-81A9-E1C7DA602099}"/>
                </a:ext>
              </a:extLst>
            </p:cNvPr>
            <p:cNvSpPr/>
            <p:nvPr/>
          </p:nvSpPr>
          <p:spPr>
            <a:xfrm>
              <a:off x="9910836" y="2616791"/>
              <a:ext cx="1437783" cy="2592288"/>
            </a:xfrm>
            <a:prstGeom prst="rect">
              <a:avLst/>
            </a:prstGeom>
            <a:solidFill>
              <a:schemeClr val="accent4">
                <a:lumMod val="75000"/>
              </a:scheme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Server</a:t>
              </a:r>
            </a:p>
          </p:txBody>
        </p:sp>
        <p:sp>
          <p:nvSpPr>
            <p:cNvPr id="14" name="Oval 13">
              <a:extLst>
                <a:ext uri="{FF2B5EF4-FFF2-40B4-BE49-F238E27FC236}">
                  <a16:creationId xmlns:a16="http://schemas.microsoft.com/office/drawing/2014/main" id="{E699E2F0-BD18-4353-BBFB-A318BC76F16A}"/>
                </a:ext>
              </a:extLst>
            </p:cNvPr>
            <p:cNvSpPr/>
            <p:nvPr/>
          </p:nvSpPr>
          <p:spPr>
            <a:xfrm>
              <a:off x="10305800" y="2292755"/>
              <a:ext cx="685156" cy="648072"/>
            </a:xfrm>
            <a:prstGeom prst="ellipse">
              <a:avLst/>
            </a:prstGeom>
            <a:solidFill>
              <a:srgbClr val="0070C0"/>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5" name="Flowchart: Magnetic Disk 14">
              <a:extLst>
                <a:ext uri="{FF2B5EF4-FFF2-40B4-BE49-F238E27FC236}">
                  <a16:creationId xmlns:a16="http://schemas.microsoft.com/office/drawing/2014/main" id="{17B8FE13-EA9E-468B-BBF7-8D2B2EF222C9}"/>
                </a:ext>
              </a:extLst>
            </p:cNvPr>
            <p:cNvSpPr/>
            <p:nvPr/>
          </p:nvSpPr>
          <p:spPr>
            <a:xfrm>
              <a:off x="9910836" y="5334067"/>
              <a:ext cx="1437783" cy="725815"/>
            </a:xfrm>
            <a:prstGeom prst="flowChartMagneticDisk">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CB27002B-BDE2-43E3-9F85-E77766A77527}"/>
                </a:ext>
              </a:extLst>
            </p:cNvPr>
            <p:cNvSpPr/>
            <p:nvPr/>
          </p:nvSpPr>
          <p:spPr>
            <a:xfrm>
              <a:off x="10727574" y="4512618"/>
              <a:ext cx="1944216" cy="504056"/>
            </a:xfrm>
            <a:prstGeom prst="rect">
              <a:avLst/>
            </a:prstGeom>
            <a:solidFill>
              <a:schemeClr val="accent3">
                <a:lumMod val="5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Node JS</a:t>
              </a:r>
            </a:p>
          </p:txBody>
        </p:sp>
        <p:sp>
          <p:nvSpPr>
            <p:cNvPr id="17" name="Rectangle 16">
              <a:extLst>
                <a:ext uri="{FF2B5EF4-FFF2-40B4-BE49-F238E27FC236}">
                  <a16:creationId xmlns:a16="http://schemas.microsoft.com/office/drawing/2014/main" id="{9ECB8792-F843-448D-A8C8-31A661C9F1AD}"/>
                </a:ext>
              </a:extLst>
            </p:cNvPr>
            <p:cNvSpPr/>
            <p:nvPr/>
          </p:nvSpPr>
          <p:spPr>
            <a:xfrm>
              <a:off x="11172877" y="3845527"/>
              <a:ext cx="1053611" cy="667090"/>
            </a:xfrm>
            <a:prstGeom prst="rect">
              <a:avLst/>
            </a:prstGeom>
            <a:solidFill>
              <a:srgbClr val="FFFF00"/>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Segoe UI"/>
                  <a:ea typeface="+mn-ea"/>
                  <a:cs typeface="+mn-cs"/>
                </a:rPr>
                <a:t>JS Code</a:t>
              </a:r>
            </a:p>
          </p:txBody>
        </p:sp>
      </p:grpSp>
      <p:cxnSp>
        <p:nvCxnSpPr>
          <p:cNvPr id="18" name="Straight Arrow Connector 17">
            <a:extLst>
              <a:ext uri="{FF2B5EF4-FFF2-40B4-BE49-F238E27FC236}">
                <a16:creationId xmlns:a16="http://schemas.microsoft.com/office/drawing/2014/main" id="{444BF5D5-BCAF-4F53-9852-E1A75F6061B6}"/>
              </a:ext>
            </a:extLst>
          </p:cNvPr>
          <p:cNvCxnSpPr/>
          <p:nvPr/>
        </p:nvCxnSpPr>
        <p:spPr>
          <a:xfrm>
            <a:off x="3681759" y="287423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11B09CA9-2DD2-489D-A736-FC8EBEBD8F39}"/>
              </a:ext>
            </a:extLst>
          </p:cNvPr>
          <p:cNvCxnSpPr/>
          <p:nvPr/>
        </p:nvCxnSpPr>
        <p:spPr>
          <a:xfrm flipH="1">
            <a:off x="3681759" y="366450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F88F4E92-8DD0-417D-A316-5FE939B874CF}"/>
              </a:ext>
            </a:extLst>
          </p:cNvPr>
          <p:cNvSpPr txBox="1"/>
          <p:nvPr/>
        </p:nvSpPr>
        <p:spPr>
          <a:xfrm>
            <a:off x="10734525" y="1822284"/>
            <a:ext cx="1362852" cy="1200329"/>
          </a:xfrm>
          <a:prstGeom prst="rect">
            <a:avLst/>
          </a:prstGeom>
          <a:noFill/>
        </p:spPr>
        <p:txBody>
          <a:bodyPr wrap="square">
            <a:spAutoFit/>
          </a:bodyPr>
          <a:lstStyle/>
          <a:p>
            <a:r>
              <a:rPr lang="en-US" dirty="0"/>
              <a:t>SAP Server Computer on cloud IP Address</a:t>
            </a:r>
          </a:p>
        </p:txBody>
      </p:sp>
      <p:cxnSp>
        <p:nvCxnSpPr>
          <p:cNvPr id="23" name="Straight Arrow Connector 22">
            <a:extLst>
              <a:ext uri="{FF2B5EF4-FFF2-40B4-BE49-F238E27FC236}">
                <a16:creationId xmlns:a16="http://schemas.microsoft.com/office/drawing/2014/main" id="{470FDD73-3CC7-4CA0-9880-C9F616152179}"/>
              </a:ext>
            </a:extLst>
          </p:cNvPr>
          <p:cNvCxnSpPr>
            <a:cxnSpLocks/>
            <a:endCxn id="21" idx="1"/>
          </p:cNvCxnSpPr>
          <p:nvPr/>
        </p:nvCxnSpPr>
        <p:spPr>
          <a:xfrm flipV="1">
            <a:off x="10050178" y="2422449"/>
            <a:ext cx="684347" cy="45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D37C67-CFAC-4807-B9F4-D940B49B369C}"/>
              </a:ext>
            </a:extLst>
          </p:cNvPr>
          <p:cNvSpPr txBox="1"/>
          <p:nvPr/>
        </p:nvSpPr>
        <p:spPr>
          <a:xfrm>
            <a:off x="10221296" y="4896921"/>
            <a:ext cx="1095021" cy="1077218"/>
          </a:xfrm>
          <a:prstGeom prst="rect">
            <a:avLst/>
          </a:prstGeom>
          <a:noFill/>
        </p:spPr>
        <p:txBody>
          <a:bodyPr wrap="square" rtlCol="0">
            <a:spAutoFit/>
          </a:bodyPr>
          <a:lstStyle/>
          <a:p>
            <a:r>
              <a:rPr lang="en-US" sz="1600" dirty="0"/>
              <a:t>ABAP</a:t>
            </a:r>
          </a:p>
          <a:p>
            <a:r>
              <a:rPr lang="en-US" sz="1600" dirty="0"/>
              <a:t>Java</a:t>
            </a:r>
          </a:p>
          <a:p>
            <a:r>
              <a:rPr lang="en-US" sz="1600" dirty="0"/>
              <a:t>,NET</a:t>
            </a:r>
          </a:p>
          <a:p>
            <a:r>
              <a:rPr lang="en-US" sz="1600" dirty="0"/>
              <a:t>Java Script</a:t>
            </a:r>
          </a:p>
        </p:txBody>
      </p:sp>
      <p:sp>
        <p:nvSpPr>
          <p:cNvPr id="25" name="Smiley Face 24">
            <a:extLst>
              <a:ext uri="{FF2B5EF4-FFF2-40B4-BE49-F238E27FC236}">
                <a16:creationId xmlns:a16="http://schemas.microsoft.com/office/drawing/2014/main" id="{27BA3B32-B23E-4232-9004-94C659B533D9}"/>
              </a:ext>
            </a:extLst>
          </p:cNvPr>
          <p:cNvSpPr/>
          <p:nvPr/>
        </p:nvSpPr>
        <p:spPr>
          <a:xfrm>
            <a:off x="304799" y="3164354"/>
            <a:ext cx="536867" cy="523084"/>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A4F97BD8-1474-41ED-8EAC-0700053F6A7E}"/>
              </a:ext>
            </a:extLst>
          </p:cNvPr>
          <p:cNvCxnSpPr>
            <a:stCxn id="25" idx="6"/>
            <a:endCxn id="6" idx="1"/>
          </p:cNvCxnSpPr>
          <p:nvPr/>
        </p:nvCxnSpPr>
        <p:spPr>
          <a:xfrm>
            <a:off x="841666" y="3425896"/>
            <a:ext cx="6599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7AE0E4B-FDE4-48F0-BB9A-15B5650015D8}"/>
              </a:ext>
            </a:extLst>
          </p:cNvPr>
          <p:cNvSpPr txBox="1"/>
          <p:nvPr/>
        </p:nvSpPr>
        <p:spPr>
          <a:xfrm>
            <a:off x="3491298" y="4359180"/>
            <a:ext cx="2477423" cy="2031325"/>
          </a:xfrm>
          <a:prstGeom prst="rect">
            <a:avLst/>
          </a:prstGeom>
          <a:noFill/>
        </p:spPr>
        <p:txBody>
          <a:bodyPr wrap="square">
            <a:spAutoFit/>
          </a:bodyPr>
          <a:lstStyle/>
          <a:p>
            <a:r>
              <a:rPr lang="en-US" sz="1800" b="1" dirty="0"/>
              <a:t>Types of Responses</a:t>
            </a:r>
          </a:p>
          <a:p>
            <a:pPr marL="285750" indent="-285750">
              <a:buFont typeface="Arial" panose="020B0604020202020204" pitchFamily="34" charset="0"/>
              <a:buChar char="•"/>
            </a:pPr>
            <a:r>
              <a:rPr lang="en-US" sz="1800" dirty="0"/>
              <a:t>Html</a:t>
            </a:r>
          </a:p>
          <a:p>
            <a:pPr marL="285750" indent="-285750">
              <a:buFont typeface="Arial" panose="020B0604020202020204" pitchFamily="34" charset="0"/>
              <a:buChar char="•"/>
            </a:pPr>
            <a:r>
              <a:rPr lang="en-US" sz="1800" dirty="0"/>
              <a:t>Plain text</a:t>
            </a:r>
          </a:p>
          <a:p>
            <a:pPr marL="285750" indent="-285750">
              <a:buFont typeface="Arial" panose="020B0604020202020204" pitchFamily="34" charset="0"/>
              <a:buChar char="•"/>
            </a:pPr>
            <a:r>
              <a:rPr lang="en-US" sz="1800" dirty="0"/>
              <a:t>Image/ file</a:t>
            </a:r>
          </a:p>
          <a:p>
            <a:pPr marL="285750" indent="-285750">
              <a:buFont typeface="Arial" panose="020B0604020202020204" pitchFamily="34" charset="0"/>
              <a:buChar char="•"/>
            </a:pPr>
            <a:r>
              <a:rPr lang="en-US" sz="1800" dirty="0"/>
              <a:t>Json</a:t>
            </a:r>
          </a:p>
          <a:p>
            <a:pPr marL="285750" indent="-285750">
              <a:buFont typeface="Arial" panose="020B0604020202020204" pitchFamily="34" charset="0"/>
              <a:buChar char="•"/>
            </a:pPr>
            <a:r>
              <a:rPr lang="en-US" sz="1800" dirty="0"/>
              <a:t>Xml</a:t>
            </a:r>
          </a:p>
          <a:p>
            <a:pPr marL="285750" indent="-285750">
              <a:buFont typeface="Arial" panose="020B0604020202020204" pitchFamily="34" charset="0"/>
              <a:buChar char="•"/>
            </a:pPr>
            <a:r>
              <a:rPr lang="en-US" sz="1800" dirty="0"/>
              <a:t>…</a:t>
            </a:r>
            <a:endParaRPr lang="en-US" dirty="0"/>
          </a:p>
        </p:txBody>
      </p:sp>
      <p:sp>
        <p:nvSpPr>
          <p:cNvPr id="29" name="TextBox 28">
            <a:extLst>
              <a:ext uri="{FF2B5EF4-FFF2-40B4-BE49-F238E27FC236}">
                <a16:creationId xmlns:a16="http://schemas.microsoft.com/office/drawing/2014/main" id="{37189AE7-86C3-4C89-A6E2-BFF73D63C08F}"/>
              </a:ext>
            </a:extLst>
          </p:cNvPr>
          <p:cNvSpPr txBox="1"/>
          <p:nvPr/>
        </p:nvSpPr>
        <p:spPr>
          <a:xfrm>
            <a:off x="5968721" y="4361600"/>
            <a:ext cx="2735532" cy="1200329"/>
          </a:xfrm>
          <a:prstGeom prst="rect">
            <a:avLst/>
          </a:prstGeom>
          <a:noFill/>
        </p:spPr>
        <p:txBody>
          <a:bodyPr wrap="square" rtlCol="0">
            <a:spAutoFit/>
          </a:bodyPr>
          <a:lstStyle/>
          <a:p>
            <a:r>
              <a:rPr lang="en-US" b="1" dirty="0"/>
              <a:t>Ways to make Request</a:t>
            </a:r>
          </a:p>
          <a:p>
            <a:r>
              <a:rPr lang="en-US" dirty="0"/>
              <a:t>Form submit</a:t>
            </a:r>
          </a:p>
          <a:p>
            <a:r>
              <a:rPr lang="en-US" dirty="0"/>
              <a:t>HTTP Request</a:t>
            </a:r>
          </a:p>
          <a:p>
            <a:r>
              <a:rPr lang="en-US" dirty="0"/>
              <a:t>Ajax Calls</a:t>
            </a:r>
          </a:p>
        </p:txBody>
      </p:sp>
    </p:spTree>
    <p:extLst>
      <p:ext uri="{BB962C8B-B14F-4D97-AF65-F5344CB8AC3E}">
        <p14:creationId xmlns:p14="http://schemas.microsoft.com/office/powerpoint/2010/main" val="1629177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Project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i="0" dirty="0">
                <a:solidFill>
                  <a:srgbClr val="24292E"/>
                </a:solidFill>
                <a:effectLst/>
                <a:latin typeface="-apple-system"/>
              </a:rPr>
              <a:t>Create a Page with a Button using below code:</a:t>
            </a:r>
            <a:endParaRPr lang="en-IN" i="0" dirty="0">
              <a:solidFill>
                <a:srgbClr val="24292E"/>
              </a:solidFill>
              <a:effectLst/>
              <a:latin typeface="-apple-system"/>
            </a:endParaRPr>
          </a:p>
        </p:txBody>
      </p:sp>
      <p:sp>
        <p:nvSpPr>
          <p:cNvPr id="11" name="TextBox 10">
            <a:extLst>
              <a:ext uri="{FF2B5EF4-FFF2-40B4-BE49-F238E27FC236}">
                <a16:creationId xmlns:a16="http://schemas.microsoft.com/office/drawing/2014/main" id="{73FE868F-00B2-4D23-B717-A9F38E7574DC}"/>
              </a:ext>
            </a:extLst>
          </p:cNvPr>
          <p:cNvSpPr txBox="1"/>
          <p:nvPr/>
        </p:nvSpPr>
        <p:spPr>
          <a:xfrm>
            <a:off x="261763" y="4011129"/>
            <a:ext cx="7931426" cy="369332"/>
          </a:xfrm>
          <a:prstGeom prst="rect">
            <a:avLst/>
          </a:prstGeom>
          <a:noFill/>
        </p:spPr>
        <p:txBody>
          <a:bodyPr wrap="square" rtlCol="0">
            <a:spAutoFit/>
          </a:bodyPr>
          <a:lstStyle/>
          <a:p>
            <a:r>
              <a:rPr lang="en-US" dirty="0"/>
              <a:t>You can Copy the code form here: </a:t>
            </a:r>
            <a:r>
              <a:rPr lang="en-US" dirty="0">
                <a:hlinkClick r:id="rId2"/>
              </a:rPr>
              <a:t>index.html</a:t>
            </a:r>
            <a:endParaRPr lang="en-US" dirty="0"/>
          </a:p>
        </p:txBody>
      </p:sp>
      <p:sp>
        <p:nvSpPr>
          <p:cNvPr id="12" name="TextBox 11">
            <a:extLst>
              <a:ext uri="{FF2B5EF4-FFF2-40B4-BE49-F238E27FC236}">
                <a16:creationId xmlns:a16="http://schemas.microsoft.com/office/drawing/2014/main" id="{B0071598-56D6-4A25-9BDF-C33882FD3ABA}"/>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3" name="TextBox 12">
            <a:extLst>
              <a:ext uri="{FF2B5EF4-FFF2-40B4-BE49-F238E27FC236}">
                <a16:creationId xmlns:a16="http://schemas.microsoft.com/office/drawing/2014/main" id="{18E324B2-D4D9-4E4A-851B-CC8088438F69}"/>
              </a:ext>
            </a:extLst>
          </p:cNvPr>
          <p:cNvSpPr txBox="1"/>
          <p:nvPr/>
        </p:nvSpPr>
        <p:spPr>
          <a:xfrm>
            <a:off x="782553" y="1702805"/>
            <a:ext cx="5397183" cy="2308324"/>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p>
          <a:p>
            <a:r>
              <a:rPr lang="en-US" b="0" dirty="0">
                <a:solidFill>
                  <a:srgbClr val="800000"/>
                </a:solidFill>
                <a:effectLst/>
                <a:latin typeface="Consolas" panose="020B0609020204030204" pitchFamily="49" charset="0"/>
              </a:rPr>
              <a:t>    &lt;head&gt;</a:t>
            </a:r>
          </a:p>
          <a:p>
            <a:endParaRPr lang="en-US" b="0" dirty="0">
              <a:solidFill>
                <a:srgbClr val="800000"/>
              </a:solidFill>
              <a:effectLst/>
              <a:latin typeface="Consolas" panose="020B0609020204030204" pitchFamily="49" charset="0"/>
            </a:endParaRPr>
          </a:p>
          <a:p>
            <a:r>
              <a:rPr lang="en-US" b="0" dirty="0">
                <a:solidFill>
                  <a:srgbClr val="800000"/>
                </a:solidFill>
                <a:effectLst/>
                <a:latin typeface="Consolas" panose="020B0609020204030204" pitchFamily="49" charset="0"/>
              </a:rPr>
              <a:t>    &lt;/head&gt;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        </a:t>
            </a:r>
            <a:r>
              <a:rPr lang="en-US" b="0" dirty="0">
                <a:effectLst/>
                <a:latin typeface="Consolas" panose="020B0609020204030204" pitchFamily="49" charset="0"/>
              </a:rPr>
              <a:t>Welcome to </a:t>
            </a:r>
            <a:r>
              <a:rPr lang="en-US" b="0" dirty="0" err="1">
                <a:effectLst/>
                <a:latin typeface="Consolas" panose="020B0609020204030204" pitchFamily="49" charset="0"/>
              </a:rPr>
              <a:t>ReserveBank</a:t>
            </a:r>
            <a:r>
              <a:rPr lang="en-US" dirty="0" err="1">
                <a:latin typeface="Consolas" panose="020B0609020204030204" pitchFamily="49" charset="0"/>
              </a:rPr>
              <a:t>OfIndia</a:t>
            </a:r>
            <a:endParaRPr lang="en-US" b="0" dirty="0">
              <a:effectLst/>
              <a:latin typeface="Consolas" panose="020B0609020204030204" pitchFamily="49" charset="0"/>
            </a:endParaRP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DE53C8F4-4FB0-44F2-9853-6DCE45E3D7DE}"/>
              </a:ext>
            </a:extLst>
          </p:cNvPr>
          <p:cNvSpPr txBox="1"/>
          <p:nvPr/>
        </p:nvSpPr>
        <p:spPr>
          <a:xfrm>
            <a:off x="7067811" y="963756"/>
            <a:ext cx="4692581" cy="3139321"/>
          </a:xfrm>
          <a:prstGeom prst="rect">
            <a:avLst/>
          </a:prstGeom>
          <a:noFill/>
        </p:spPr>
        <p:txBody>
          <a:bodyPr wrap="square" rtlCol="0">
            <a:spAutoFit/>
          </a:bodyPr>
          <a:lstStyle/>
          <a:p>
            <a:pPr algn="just"/>
            <a:r>
              <a:rPr lang="en-US" dirty="0"/>
              <a:t>Steps to create a Project in BAS tools:</a:t>
            </a:r>
          </a:p>
          <a:p>
            <a:pPr marL="342900" indent="-342900" algn="just">
              <a:buAutoNum type="arabicPeriod"/>
            </a:pPr>
            <a:r>
              <a:rPr lang="en-US" dirty="0"/>
              <a:t>Open the terminal window and write command </a:t>
            </a:r>
            <a:r>
              <a:rPr lang="en-US" b="1" dirty="0"/>
              <a:t>mkdir firstproject </a:t>
            </a:r>
            <a:r>
              <a:rPr lang="en-US" dirty="0"/>
              <a:t>this will create a folder with name firstproject in our projects directory.</a:t>
            </a:r>
          </a:p>
          <a:p>
            <a:pPr marL="342900" indent="-342900" algn="just">
              <a:buAutoNum type="arabicPeriod"/>
            </a:pPr>
            <a:r>
              <a:rPr lang="en-US" dirty="0"/>
              <a:t>Create a folder named </a:t>
            </a:r>
            <a:r>
              <a:rPr lang="en-US" b="1" dirty="0"/>
              <a:t>webapp </a:t>
            </a:r>
            <a:r>
              <a:rPr lang="en-US" dirty="0"/>
              <a:t>inside the new </a:t>
            </a:r>
            <a:r>
              <a:rPr lang="en-US" b="1" dirty="0"/>
              <a:t>firstproject</a:t>
            </a:r>
            <a:r>
              <a:rPr lang="en-US" dirty="0"/>
              <a:t> folder. We have created this folder to follow the industry standards.</a:t>
            </a:r>
          </a:p>
          <a:p>
            <a:pPr marL="342900" indent="-342900" algn="just">
              <a:buAutoNum type="arabicPeriod"/>
            </a:pPr>
            <a:r>
              <a:rPr lang="en-US" dirty="0"/>
              <a:t>Now create a file named </a:t>
            </a:r>
            <a:r>
              <a:rPr lang="en-US" b="1" dirty="0"/>
              <a:t>index.html</a:t>
            </a:r>
            <a:r>
              <a:rPr lang="en-US" dirty="0"/>
              <a:t> inside the </a:t>
            </a:r>
            <a:r>
              <a:rPr lang="en-US" b="1" dirty="0"/>
              <a:t>webapp</a:t>
            </a:r>
            <a:r>
              <a:rPr lang="en-US" dirty="0"/>
              <a:t> folder.</a:t>
            </a:r>
          </a:p>
          <a:p>
            <a:pPr marL="342900" indent="-342900" algn="just">
              <a:buAutoNum type="arabicPeriod"/>
            </a:pPr>
            <a:r>
              <a:rPr lang="en-US" dirty="0"/>
              <a:t>Now write the code in the index.html file.</a:t>
            </a:r>
          </a:p>
        </p:txBody>
      </p:sp>
    </p:spTree>
    <p:extLst>
      <p:ext uri="{BB962C8B-B14F-4D97-AF65-F5344CB8AC3E}">
        <p14:creationId xmlns:p14="http://schemas.microsoft.com/office/powerpoint/2010/main" val="309127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693932-148F-4C9D-913C-AE890C0EEF24}"/>
              </a:ext>
            </a:extLst>
          </p:cNvPr>
          <p:cNvSpPr txBox="1"/>
          <p:nvPr/>
        </p:nvSpPr>
        <p:spPr>
          <a:xfrm>
            <a:off x="381740" y="266330"/>
            <a:ext cx="10644326" cy="6186309"/>
          </a:xfrm>
          <a:prstGeom prst="rect">
            <a:avLst/>
          </a:prstGeom>
          <a:noFill/>
        </p:spPr>
        <p:txBody>
          <a:bodyPr wrap="square" rtlCol="0">
            <a:spAutoFit/>
          </a:bodyPr>
          <a:lstStyle/>
          <a:p>
            <a:r>
              <a:rPr lang="en-IN" dirty="0"/>
              <a:t>Java Script Call back function : </a:t>
            </a:r>
          </a:p>
          <a:p>
            <a:endParaRPr lang="en-IN" dirty="0"/>
          </a:p>
          <a:p>
            <a:r>
              <a:rPr lang="en-US" b="0" i="0" dirty="0">
                <a:solidFill>
                  <a:srgbClr val="1B1B1B"/>
                </a:solidFill>
                <a:effectLst/>
                <a:latin typeface="Inter"/>
              </a:rPr>
              <a:t>A callback function is a function passed into another function as an argument, which is then invoked inside the outer function to complete some kind of routine or action.</a:t>
            </a:r>
          </a:p>
          <a:p>
            <a:endParaRPr lang="en-US" dirty="0">
              <a:solidFill>
                <a:srgbClr val="1B1B1B"/>
              </a:solidFill>
              <a:latin typeface="Inter"/>
            </a:endParaRPr>
          </a:p>
          <a:p>
            <a:r>
              <a:rPr lang="en-US" dirty="0">
                <a:solidFill>
                  <a:srgbClr val="1B1B1B"/>
                </a:solidFill>
                <a:latin typeface="Inter"/>
              </a:rPr>
              <a:t>Or</a:t>
            </a:r>
          </a:p>
          <a:p>
            <a:endParaRPr lang="en-US" dirty="0">
              <a:solidFill>
                <a:srgbClr val="1B1B1B"/>
              </a:solidFill>
              <a:latin typeface="Inter"/>
            </a:endParaRPr>
          </a:p>
          <a:p>
            <a:r>
              <a:rPr lang="en-US" b="0" i="0" dirty="0">
                <a:solidFill>
                  <a:srgbClr val="202124"/>
                </a:solidFill>
                <a:effectLst/>
                <a:latin typeface="arial" panose="020B0604020202020204" pitchFamily="34" charset="0"/>
              </a:rPr>
              <a:t>"I will call back later!" A callback is </a:t>
            </a:r>
            <a:r>
              <a:rPr lang="en-US" b="1" i="0" dirty="0">
                <a:solidFill>
                  <a:srgbClr val="202124"/>
                </a:solidFill>
                <a:effectLst/>
                <a:latin typeface="arial" panose="020B0604020202020204" pitchFamily="34" charset="0"/>
              </a:rPr>
              <a:t>a function passed as an argument to another function</a:t>
            </a:r>
            <a:r>
              <a:rPr lang="en-US" b="0" i="0" dirty="0">
                <a:solidFill>
                  <a:srgbClr val="202124"/>
                </a:solidFill>
                <a:effectLst/>
                <a:latin typeface="arial" panose="020B0604020202020204" pitchFamily="34" charset="0"/>
              </a:rPr>
              <a:t>. This technique allows a function to call another function. A callback function can run after another function has finished.</a:t>
            </a:r>
            <a:endParaRPr lang="en-IN" dirty="0"/>
          </a:p>
          <a:p>
            <a:endParaRPr lang="en-IN" dirty="0"/>
          </a:p>
          <a:p>
            <a:r>
              <a:rPr lang="en-IN" dirty="0">
                <a:highlight>
                  <a:srgbClr val="FFFF00"/>
                </a:highlight>
              </a:rPr>
              <a:t>function greeting(name) {</a:t>
            </a:r>
          </a:p>
          <a:p>
            <a:r>
              <a:rPr lang="en-IN" dirty="0">
                <a:highlight>
                  <a:srgbClr val="FFFF00"/>
                </a:highlight>
              </a:rPr>
              <a:t>  alert(`Hello, ${name}`);</a:t>
            </a:r>
          </a:p>
          <a:p>
            <a:r>
              <a:rPr lang="en-IN" dirty="0">
                <a:highlight>
                  <a:srgbClr val="FFFF00"/>
                </a:highlight>
              </a:rPr>
              <a:t>}</a:t>
            </a:r>
          </a:p>
          <a:p>
            <a:endParaRPr lang="en-IN" dirty="0">
              <a:highlight>
                <a:srgbClr val="FFFF00"/>
              </a:highlight>
            </a:endParaRPr>
          </a:p>
          <a:p>
            <a:r>
              <a:rPr lang="en-IN" dirty="0">
                <a:highlight>
                  <a:srgbClr val="FFFF00"/>
                </a:highlight>
              </a:rPr>
              <a:t>function </a:t>
            </a:r>
            <a:r>
              <a:rPr lang="en-IN" dirty="0" err="1">
                <a:highlight>
                  <a:srgbClr val="FFFF00"/>
                </a:highlight>
              </a:rPr>
              <a:t>processUserInput</a:t>
            </a:r>
            <a:r>
              <a:rPr lang="en-IN" dirty="0">
                <a:highlight>
                  <a:srgbClr val="FFFF00"/>
                </a:highlight>
              </a:rPr>
              <a:t>(</a:t>
            </a:r>
            <a:r>
              <a:rPr lang="en-IN" dirty="0" err="1">
                <a:highlight>
                  <a:srgbClr val="FFFF00"/>
                </a:highlight>
              </a:rPr>
              <a:t>callback</a:t>
            </a:r>
            <a:r>
              <a:rPr lang="en-IN" dirty="0">
                <a:highlight>
                  <a:srgbClr val="FFFF00"/>
                </a:highlight>
              </a:rPr>
              <a:t>) {</a:t>
            </a:r>
          </a:p>
          <a:p>
            <a:r>
              <a:rPr lang="en-IN" dirty="0">
                <a:highlight>
                  <a:srgbClr val="FFFF00"/>
                </a:highlight>
              </a:rPr>
              <a:t>  </a:t>
            </a:r>
            <a:r>
              <a:rPr lang="en-IN" dirty="0" err="1">
                <a:highlight>
                  <a:srgbClr val="FFFF00"/>
                </a:highlight>
              </a:rPr>
              <a:t>const</a:t>
            </a:r>
            <a:r>
              <a:rPr lang="en-IN" dirty="0">
                <a:highlight>
                  <a:srgbClr val="FFFF00"/>
                </a:highlight>
              </a:rPr>
              <a:t> name = prompt("Please enter your name.");</a:t>
            </a:r>
          </a:p>
          <a:p>
            <a:r>
              <a:rPr lang="en-IN" dirty="0">
                <a:highlight>
                  <a:srgbClr val="FFFF00"/>
                </a:highlight>
              </a:rPr>
              <a:t>  </a:t>
            </a:r>
            <a:r>
              <a:rPr lang="en-IN" dirty="0" err="1">
                <a:highlight>
                  <a:srgbClr val="FFFF00"/>
                </a:highlight>
              </a:rPr>
              <a:t>callback</a:t>
            </a:r>
            <a:r>
              <a:rPr lang="en-IN" dirty="0">
                <a:highlight>
                  <a:srgbClr val="FFFF00"/>
                </a:highlight>
              </a:rPr>
              <a:t>(name);</a:t>
            </a:r>
          </a:p>
          <a:p>
            <a:r>
              <a:rPr lang="en-IN" dirty="0">
                <a:highlight>
                  <a:srgbClr val="FFFF00"/>
                </a:highlight>
              </a:rPr>
              <a:t>}</a:t>
            </a:r>
          </a:p>
          <a:p>
            <a:endParaRPr lang="en-IN" dirty="0">
              <a:highlight>
                <a:srgbClr val="FFFF00"/>
              </a:highlight>
            </a:endParaRPr>
          </a:p>
          <a:p>
            <a:r>
              <a:rPr lang="en-IN" dirty="0" err="1">
                <a:highlight>
                  <a:srgbClr val="FFFF00"/>
                </a:highlight>
              </a:rPr>
              <a:t>processUserInput</a:t>
            </a:r>
            <a:r>
              <a:rPr lang="en-IN" dirty="0">
                <a:highlight>
                  <a:srgbClr val="FFFF00"/>
                </a:highlight>
              </a:rPr>
              <a:t>(greeting);</a:t>
            </a:r>
          </a:p>
          <a:p>
            <a:endParaRPr lang="en-IN" dirty="0"/>
          </a:p>
        </p:txBody>
      </p:sp>
    </p:spTree>
    <p:extLst>
      <p:ext uri="{BB962C8B-B14F-4D97-AF65-F5344CB8AC3E}">
        <p14:creationId xmlns:p14="http://schemas.microsoft.com/office/powerpoint/2010/main" val="1190115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3F6DE9-3405-F7A3-0F03-C6C66CE2E9C4}"/>
              </a:ext>
            </a:extLst>
          </p:cNvPr>
          <p:cNvSpPr txBox="1"/>
          <p:nvPr/>
        </p:nvSpPr>
        <p:spPr>
          <a:xfrm>
            <a:off x="221942" y="594804"/>
            <a:ext cx="8495930" cy="4524315"/>
          </a:xfrm>
          <a:prstGeom prst="rect">
            <a:avLst/>
          </a:prstGeom>
          <a:noFill/>
        </p:spPr>
        <p:txBody>
          <a:bodyPr wrap="square" rtlCol="0">
            <a:spAutoFit/>
          </a:bodyPr>
          <a:lstStyle/>
          <a:p>
            <a:r>
              <a:rPr lang="en-IN" dirty="0"/>
              <a:t>SAP BTP </a:t>
            </a:r>
          </a:p>
          <a:p>
            <a:r>
              <a:rPr lang="en-IN" dirty="0"/>
              <a:t>  1. MTA </a:t>
            </a:r>
            <a:r>
              <a:rPr lang="en-IN" dirty="0" err="1"/>
              <a:t>Devlopment</a:t>
            </a:r>
            <a:r>
              <a:rPr lang="en-IN" dirty="0"/>
              <a:t> ( Multitarget </a:t>
            </a:r>
            <a:r>
              <a:rPr lang="en-IN" dirty="0" err="1"/>
              <a:t>archieve</a:t>
            </a:r>
            <a:r>
              <a:rPr lang="en-IN" dirty="0"/>
              <a:t> Application development )</a:t>
            </a:r>
          </a:p>
          <a:p>
            <a:r>
              <a:rPr lang="en-IN" dirty="0"/>
              <a:t>     1.1 Ui5 Application </a:t>
            </a:r>
          </a:p>
          <a:p>
            <a:r>
              <a:rPr lang="en-IN" dirty="0"/>
              <a:t>     1.2 Node JS Based cloud Application programming Model ( CAPM )</a:t>
            </a:r>
          </a:p>
          <a:p>
            <a:r>
              <a:rPr lang="en-IN" dirty="0"/>
              <a:t>     1.3 workflow -&gt; Ui5 </a:t>
            </a:r>
          </a:p>
          <a:p>
            <a:r>
              <a:rPr lang="en-IN" dirty="0"/>
              <a:t>  2. Business Rules </a:t>
            </a:r>
          </a:p>
          <a:p>
            <a:r>
              <a:rPr lang="en-IN" dirty="0"/>
              <a:t>  3. Job Scheduler </a:t>
            </a:r>
          </a:p>
          <a:p>
            <a:r>
              <a:rPr lang="en-IN" dirty="0"/>
              <a:t>  4. Business API Hub </a:t>
            </a:r>
          </a:p>
          <a:p>
            <a:r>
              <a:rPr lang="en-IN" dirty="0"/>
              <a:t>  5. Business Translations Hub </a:t>
            </a:r>
          </a:p>
          <a:p>
            <a:r>
              <a:rPr lang="en-IN" dirty="0"/>
              <a:t>  6. HANA XS JS / XS JS Advanced </a:t>
            </a:r>
          </a:p>
          <a:p>
            <a:r>
              <a:rPr lang="en-IN" dirty="0"/>
              <a:t>  7. FIORI portal service </a:t>
            </a:r>
          </a:p>
          <a:p>
            <a:r>
              <a:rPr lang="en-IN" dirty="0"/>
              <a:t>  8. Mobile ( Mobile Services )</a:t>
            </a:r>
          </a:p>
          <a:p>
            <a:r>
              <a:rPr lang="en-IN" dirty="0"/>
              <a:t>       8.1 SAP MDK ( Mobile Development KIT ) </a:t>
            </a:r>
          </a:p>
          <a:p>
            <a:r>
              <a:rPr lang="en-IN" dirty="0"/>
              <a:t>       8.2 SAP </a:t>
            </a:r>
            <a:r>
              <a:rPr lang="en-IN" dirty="0" err="1"/>
              <a:t>APPGyer</a:t>
            </a:r>
            <a:r>
              <a:rPr lang="en-IN" dirty="0"/>
              <a:t> </a:t>
            </a:r>
          </a:p>
          <a:p>
            <a:r>
              <a:rPr lang="en-IN" dirty="0"/>
              <a:t>       8.3 SAP Mobile Cards </a:t>
            </a:r>
          </a:p>
          <a:p>
            <a:r>
              <a:rPr lang="en-IN" dirty="0"/>
              <a:t>  9. Hybrid Application </a:t>
            </a:r>
            <a:r>
              <a:rPr lang="en-IN" dirty="0" err="1"/>
              <a:t>Devlopment</a:t>
            </a:r>
            <a:r>
              <a:rPr lang="en-IN" dirty="0"/>
              <a:t> KIT ( HAT )</a:t>
            </a:r>
          </a:p>
        </p:txBody>
      </p:sp>
      <p:sp>
        <p:nvSpPr>
          <p:cNvPr id="3" name="TextBox 2">
            <a:extLst>
              <a:ext uri="{FF2B5EF4-FFF2-40B4-BE49-F238E27FC236}">
                <a16:creationId xmlns:a16="http://schemas.microsoft.com/office/drawing/2014/main" id="{6C0C1211-ECD8-6346-DCA4-5F668BB8A63A}"/>
              </a:ext>
            </a:extLst>
          </p:cNvPr>
          <p:cNvSpPr txBox="1"/>
          <p:nvPr/>
        </p:nvSpPr>
        <p:spPr>
          <a:xfrm>
            <a:off x="1003177" y="5202315"/>
            <a:ext cx="9579006" cy="923330"/>
          </a:xfrm>
          <a:prstGeom prst="rect">
            <a:avLst/>
          </a:prstGeom>
          <a:noFill/>
        </p:spPr>
        <p:txBody>
          <a:bodyPr wrap="square" rtlCol="0">
            <a:spAutoFit/>
          </a:bodyPr>
          <a:lstStyle/>
          <a:p>
            <a:r>
              <a:rPr lang="en-IN" dirty="0"/>
              <a:t>Pre-</a:t>
            </a:r>
            <a:r>
              <a:rPr lang="en-IN" dirty="0" err="1"/>
              <a:t>requiste</a:t>
            </a:r>
            <a:r>
              <a:rPr lang="en-IN" dirty="0"/>
              <a:t> :  SAP BTP Account Created</a:t>
            </a:r>
          </a:p>
          <a:p>
            <a:r>
              <a:rPr lang="en-IN" dirty="0"/>
              <a:t>                          SAP BAS ( Business Application Studio )  == Free Licence Visual Studio Code</a:t>
            </a:r>
          </a:p>
          <a:p>
            <a:r>
              <a:rPr lang="en-IN" dirty="0"/>
              <a:t>			Ui5 Application -&gt; Java Script  </a:t>
            </a:r>
          </a:p>
        </p:txBody>
      </p:sp>
    </p:spTree>
    <p:extLst>
      <p:ext uri="{BB962C8B-B14F-4D97-AF65-F5344CB8AC3E}">
        <p14:creationId xmlns:p14="http://schemas.microsoft.com/office/powerpoint/2010/main" val="4118677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693932-148F-4C9D-913C-AE890C0EEF24}"/>
              </a:ext>
            </a:extLst>
          </p:cNvPr>
          <p:cNvSpPr txBox="1"/>
          <p:nvPr/>
        </p:nvSpPr>
        <p:spPr>
          <a:xfrm>
            <a:off x="381740" y="266330"/>
            <a:ext cx="11810260" cy="6278642"/>
          </a:xfrm>
          <a:prstGeom prst="rect">
            <a:avLst/>
          </a:prstGeom>
          <a:noFill/>
        </p:spPr>
        <p:txBody>
          <a:bodyPr wrap="square" rtlCol="0">
            <a:spAutoFit/>
          </a:bodyPr>
          <a:lstStyle/>
          <a:p>
            <a:r>
              <a:rPr lang="en-IN" dirty="0"/>
              <a:t>Java Script Promises Continue…:  </a:t>
            </a:r>
          </a:p>
          <a:p>
            <a:endParaRPr lang="en-IN" dirty="0"/>
          </a:p>
          <a:p>
            <a:pPr algn="l" fontAlgn="base">
              <a:buFont typeface="Arial" panose="020B0604020202020204" pitchFamily="34" charset="0"/>
              <a:buChar char="•"/>
            </a:pPr>
            <a:r>
              <a:rPr lang="en-US" b="1" i="0" dirty="0">
                <a:solidFill>
                  <a:srgbClr val="273239"/>
                </a:solidFill>
                <a:effectLst/>
                <a:latin typeface="urw-din"/>
              </a:rPr>
              <a:t>Parameters</a:t>
            </a:r>
            <a:r>
              <a:rPr lang="en-US" b="0" i="0" dirty="0">
                <a:solidFill>
                  <a:srgbClr val="273239"/>
                </a:solidFill>
                <a:effectLst/>
                <a:latin typeface="urw-din"/>
              </a:rPr>
              <a:t> Promise constructor takes only one argument which is a callback function (and that callback function is also referred as anonymous function too).</a:t>
            </a:r>
          </a:p>
          <a:p>
            <a:pPr algn="l" fontAlgn="base">
              <a:buFont typeface="Arial" panose="020B0604020202020204" pitchFamily="34" charset="0"/>
              <a:buChar char="•"/>
            </a:pPr>
            <a:r>
              <a:rPr lang="en-US" b="0" i="0" dirty="0">
                <a:solidFill>
                  <a:srgbClr val="273239"/>
                </a:solidFill>
                <a:effectLst/>
                <a:latin typeface="urw-din"/>
              </a:rPr>
              <a:t>Callback function takes two arguments, </a:t>
            </a:r>
            <a:r>
              <a:rPr lang="en-US" b="0" i="1" dirty="0">
                <a:solidFill>
                  <a:srgbClr val="273239"/>
                </a:solidFill>
                <a:effectLst/>
                <a:latin typeface="urw-din"/>
              </a:rPr>
              <a:t>resolve</a:t>
            </a:r>
            <a:r>
              <a:rPr lang="en-US" b="0" i="0" dirty="0">
                <a:solidFill>
                  <a:srgbClr val="273239"/>
                </a:solidFill>
                <a:effectLst/>
                <a:latin typeface="urw-din"/>
              </a:rPr>
              <a:t> and </a:t>
            </a:r>
            <a:r>
              <a:rPr lang="en-US" b="0" i="1" dirty="0">
                <a:solidFill>
                  <a:srgbClr val="273239"/>
                </a:solidFill>
                <a:effectLst/>
                <a:latin typeface="urw-din"/>
              </a:rPr>
              <a:t>reject</a:t>
            </a:r>
            <a:endParaRPr lang="en-US" b="0" i="0" dirty="0">
              <a:solidFill>
                <a:srgbClr val="273239"/>
              </a:solidFill>
              <a:effectLst/>
              <a:latin typeface="urw-din"/>
            </a:endParaRPr>
          </a:p>
          <a:p>
            <a:pPr algn="l" fontAlgn="base">
              <a:buFont typeface="Arial" panose="020B0604020202020204" pitchFamily="34" charset="0"/>
              <a:buChar char="•"/>
            </a:pPr>
            <a:r>
              <a:rPr lang="en-US" b="0" i="0" dirty="0">
                <a:solidFill>
                  <a:srgbClr val="273239"/>
                </a:solidFill>
                <a:effectLst/>
                <a:latin typeface="urw-din"/>
              </a:rPr>
              <a:t>Perform operations inside the callback function and if everything went well then call resolve.</a:t>
            </a:r>
          </a:p>
          <a:p>
            <a:pPr algn="l" fontAlgn="base">
              <a:buFont typeface="Arial" panose="020B0604020202020204" pitchFamily="34" charset="0"/>
              <a:buChar char="•"/>
            </a:pPr>
            <a:r>
              <a:rPr lang="en-US" b="0" i="0" dirty="0">
                <a:solidFill>
                  <a:srgbClr val="273239"/>
                </a:solidFill>
                <a:effectLst/>
                <a:latin typeface="urw-din"/>
              </a:rPr>
              <a:t>If desired operations do not go well then call reject</a:t>
            </a:r>
          </a:p>
          <a:p>
            <a:endParaRPr lang="en-IN" dirty="0"/>
          </a:p>
          <a:p>
            <a:pPr lvl="1"/>
            <a:r>
              <a:rPr lang="en-IN" sz="1600" dirty="0">
                <a:highlight>
                  <a:srgbClr val="FFFF00"/>
                </a:highlight>
              </a:rPr>
              <a:t>var promise = new Promise(function(resolve, reject) {</a:t>
            </a:r>
          </a:p>
          <a:p>
            <a:r>
              <a:rPr lang="en-IN" sz="1600" dirty="0" err="1">
                <a:highlight>
                  <a:srgbClr val="FFFF00"/>
                </a:highlight>
              </a:rPr>
              <a:t>const</a:t>
            </a:r>
            <a:r>
              <a:rPr lang="en-IN" sz="1600" dirty="0">
                <a:highlight>
                  <a:srgbClr val="FFFF00"/>
                </a:highlight>
              </a:rPr>
              <a:t> x = "</a:t>
            </a:r>
            <a:r>
              <a:rPr lang="en-IN" sz="1600" dirty="0" err="1">
                <a:highlight>
                  <a:srgbClr val="FFFF00"/>
                </a:highlight>
              </a:rPr>
              <a:t>geeksforgeeks</a:t>
            </a:r>
            <a:r>
              <a:rPr lang="en-IN" sz="1600" dirty="0">
                <a:highlight>
                  <a:srgbClr val="FFFF00"/>
                </a:highlight>
              </a:rPr>
              <a:t>";</a:t>
            </a:r>
          </a:p>
          <a:p>
            <a:r>
              <a:rPr lang="en-IN" sz="1600" dirty="0" err="1">
                <a:highlight>
                  <a:srgbClr val="FFFF00"/>
                </a:highlight>
              </a:rPr>
              <a:t>const</a:t>
            </a:r>
            <a:r>
              <a:rPr lang="en-IN" sz="1600" dirty="0">
                <a:highlight>
                  <a:srgbClr val="FFFF00"/>
                </a:highlight>
              </a:rPr>
              <a:t> y = "</a:t>
            </a:r>
            <a:r>
              <a:rPr lang="en-IN" sz="1600" dirty="0" err="1">
                <a:highlight>
                  <a:srgbClr val="FFFF00"/>
                </a:highlight>
              </a:rPr>
              <a:t>geeksforgeeks</a:t>
            </a:r>
            <a:r>
              <a:rPr lang="en-IN" sz="1600" dirty="0">
                <a:highlight>
                  <a:srgbClr val="FFFF00"/>
                </a:highlight>
              </a:rPr>
              <a:t>"</a:t>
            </a:r>
          </a:p>
          <a:p>
            <a:r>
              <a:rPr lang="en-IN" sz="1600" dirty="0">
                <a:highlight>
                  <a:srgbClr val="FFFF00"/>
                </a:highlight>
              </a:rPr>
              <a:t>if(x === y) {</a:t>
            </a:r>
          </a:p>
          <a:p>
            <a:r>
              <a:rPr lang="en-IN" sz="1600" dirty="0">
                <a:highlight>
                  <a:srgbClr val="FFFF00"/>
                </a:highlight>
              </a:rPr>
              <a:t>	resolve();</a:t>
            </a:r>
          </a:p>
          <a:p>
            <a:r>
              <a:rPr lang="en-IN" sz="1600" dirty="0">
                <a:highlight>
                  <a:srgbClr val="FFFF00"/>
                </a:highlight>
              </a:rPr>
              <a:t>} else {</a:t>
            </a:r>
          </a:p>
          <a:p>
            <a:r>
              <a:rPr lang="en-IN" sz="1600" dirty="0">
                <a:highlight>
                  <a:srgbClr val="FFFF00"/>
                </a:highlight>
              </a:rPr>
              <a:t>	reject();</a:t>
            </a:r>
          </a:p>
          <a:p>
            <a:r>
              <a:rPr lang="en-IN" sz="1600" dirty="0">
                <a:highlight>
                  <a:srgbClr val="FFFF00"/>
                </a:highlight>
              </a:rPr>
              <a:t>}</a:t>
            </a:r>
          </a:p>
          <a:p>
            <a:r>
              <a:rPr lang="en-IN" sz="1600" dirty="0">
                <a:highlight>
                  <a:srgbClr val="FFFF00"/>
                </a:highlight>
              </a:rPr>
              <a:t>});promise.</a:t>
            </a:r>
          </a:p>
          <a:p>
            <a:r>
              <a:rPr lang="en-IN" sz="1600" dirty="0">
                <a:highlight>
                  <a:srgbClr val="FFFF00"/>
                </a:highlight>
              </a:rPr>
              <a:t>	then(function () {</a:t>
            </a:r>
          </a:p>
          <a:p>
            <a:r>
              <a:rPr lang="en-IN" sz="1600" dirty="0">
                <a:highlight>
                  <a:srgbClr val="FFFF00"/>
                </a:highlight>
              </a:rPr>
              <a:t>		console.log('Success, You are a GEEK');</a:t>
            </a:r>
          </a:p>
          <a:p>
            <a:r>
              <a:rPr lang="en-IN" sz="1600" dirty="0">
                <a:highlight>
                  <a:srgbClr val="FFFF00"/>
                </a:highlight>
              </a:rPr>
              <a:t>	}).</a:t>
            </a:r>
          </a:p>
          <a:p>
            <a:r>
              <a:rPr lang="en-IN" sz="1600" dirty="0">
                <a:highlight>
                  <a:srgbClr val="FFFF00"/>
                </a:highlight>
              </a:rPr>
              <a:t>	catch(function () {</a:t>
            </a:r>
          </a:p>
          <a:p>
            <a:r>
              <a:rPr lang="en-IN" sz="1600" dirty="0">
                <a:highlight>
                  <a:srgbClr val="FFFF00"/>
                </a:highlight>
              </a:rPr>
              <a:t>		console.log('Some error has occurred');</a:t>
            </a:r>
          </a:p>
          <a:p>
            <a:r>
              <a:rPr lang="en-IN" sz="1600" dirty="0">
                <a:highlight>
                  <a:srgbClr val="FFFF00"/>
                </a:highlight>
              </a:rPr>
              <a:t>	});</a:t>
            </a:r>
          </a:p>
          <a:p>
            <a:endParaRPr lang="en-IN" dirty="0"/>
          </a:p>
        </p:txBody>
      </p:sp>
    </p:spTree>
    <p:extLst>
      <p:ext uri="{BB962C8B-B14F-4D97-AF65-F5344CB8AC3E}">
        <p14:creationId xmlns:p14="http://schemas.microsoft.com/office/powerpoint/2010/main" val="3251385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693932-148F-4C9D-913C-AE890C0EEF24}"/>
              </a:ext>
            </a:extLst>
          </p:cNvPr>
          <p:cNvSpPr txBox="1"/>
          <p:nvPr/>
        </p:nvSpPr>
        <p:spPr>
          <a:xfrm>
            <a:off x="381740" y="266330"/>
            <a:ext cx="11810260" cy="6186309"/>
          </a:xfrm>
          <a:prstGeom prst="rect">
            <a:avLst/>
          </a:prstGeom>
          <a:noFill/>
        </p:spPr>
        <p:txBody>
          <a:bodyPr wrap="square" rtlCol="0">
            <a:spAutoFit/>
          </a:bodyPr>
          <a:lstStyle/>
          <a:p>
            <a:r>
              <a:rPr lang="en-IN" dirty="0"/>
              <a:t>Java Script Promises: </a:t>
            </a:r>
          </a:p>
          <a:p>
            <a:endParaRPr lang="en-IN" dirty="0"/>
          </a:p>
          <a:p>
            <a:r>
              <a:rPr lang="en-US" b="1" i="0" dirty="0">
                <a:solidFill>
                  <a:srgbClr val="273239"/>
                </a:solidFill>
                <a:effectLst/>
                <a:latin typeface="urw-din"/>
              </a:rPr>
              <a:t>Promises</a:t>
            </a:r>
            <a:r>
              <a:rPr lang="en-US" b="0" i="0" dirty="0">
                <a:solidFill>
                  <a:srgbClr val="273239"/>
                </a:solidFill>
                <a:effectLst/>
                <a:latin typeface="urw-din"/>
              </a:rPr>
              <a:t> are used to handle asynchronous operations in JavaScript. They are easy to manage when dealing with multiple asynchronous operations where callbacks can create callback hell leading to unmanageable code. </a:t>
            </a:r>
            <a:endParaRPr lang="en-IN" dirty="0"/>
          </a:p>
          <a:p>
            <a:endParaRPr lang="en-IN" dirty="0"/>
          </a:p>
          <a:p>
            <a:pPr algn="l" fontAlgn="base">
              <a:buFont typeface="Arial" panose="020B0604020202020204" pitchFamily="34" charset="0"/>
              <a:buChar char="•"/>
            </a:pPr>
            <a:r>
              <a:rPr lang="en-US" b="1" i="0" dirty="0">
                <a:solidFill>
                  <a:srgbClr val="273239"/>
                </a:solidFill>
                <a:effectLst/>
                <a:latin typeface="urw-din"/>
              </a:rPr>
              <a:t>Benefits of Promises</a:t>
            </a:r>
            <a:r>
              <a:rPr lang="en-US" b="0" i="0" dirty="0">
                <a:solidFill>
                  <a:srgbClr val="273239"/>
                </a:solidFill>
                <a:effectLst/>
                <a:latin typeface="urw-din"/>
              </a:rPr>
              <a:t> </a:t>
            </a:r>
          </a:p>
          <a:p>
            <a:pPr marL="742950" lvl="1" indent="-285750" algn="l" fontAlgn="base">
              <a:buFont typeface="Arial" panose="020B0604020202020204" pitchFamily="34" charset="0"/>
              <a:buChar char="•"/>
            </a:pPr>
            <a:r>
              <a:rPr lang="en-US" b="0" i="0" dirty="0">
                <a:solidFill>
                  <a:srgbClr val="273239"/>
                </a:solidFill>
                <a:effectLst/>
                <a:latin typeface="urw-din"/>
              </a:rPr>
              <a:t>Improves Code Readability</a:t>
            </a:r>
          </a:p>
          <a:p>
            <a:pPr marL="742950" lvl="1" indent="-285750" algn="l" fontAlgn="base">
              <a:buFont typeface="Arial" panose="020B0604020202020204" pitchFamily="34" charset="0"/>
              <a:buChar char="•"/>
            </a:pPr>
            <a:r>
              <a:rPr lang="en-US" b="0" i="0" dirty="0">
                <a:solidFill>
                  <a:srgbClr val="273239"/>
                </a:solidFill>
                <a:effectLst/>
                <a:latin typeface="urw-din"/>
              </a:rPr>
              <a:t>Better handling of asynchronous operations</a:t>
            </a:r>
          </a:p>
          <a:p>
            <a:pPr marL="742950" lvl="1" indent="-285750" algn="l" fontAlgn="base">
              <a:buFont typeface="Arial" panose="020B0604020202020204" pitchFamily="34" charset="0"/>
              <a:buChar char="•"/>
            </a:pPr>
            <a:r>
              <a:rPr lang="en-US" b="0" i="0" dirty="0">
                <a:solidFill>
                  <a:srgbClr val="273239"/>
                </a:solidFill>
                <a:effectLst/>
                <a:latin typeface="urw-din"/>
              </a:rPr>
              <a:t>Better flow of control definition in asynchronous logic</a:t>
            </a:r>
          </a:p>
          <a:p>
            <a:pPr marL="742950" lvl="1" indent="-285750" algn="l" fontAlgn="base">
              <a:buFont typeface="Arial" panose="020B0604020202020204" pitchFamily="34" charset="0"/>
              <a:buChar char="•"/>
            </a:pPr>
            <a:r>
              <a:rPr lang="en-US" b="0" i="0" dirty="0">
                <a:solidFill>
                  <a:srgbClr val="273239"/>
                </a:solidFill>
                <a:effectLst/>
                <a:latin typeface="urw-din"/>
              </a:rPr>
              <a:t>Better Error Handling</a:t>
            </a:r>
          </a:p>
          <a:p>
            <a:pPr marL="742950" lvl="1" indent="-285750" algn="l" fontAlgn="base">
              <a:buFont typeface="Arial" panose="020B0604020202020204" pitchFamily="34" charset="0"/>
              <a:buChar char="•"/>
            </a:pPr>
            <a:endParaRPr lang="en-US" b="0" i="0" dirty="0">
              <a:solidFill>
                <a:srgbClr val="273239"/>
              </a:solidFill>
              <a:effectLst/>
              <a:latin typeface="urw-din"/>
            </a:endParaRPr>
          </a:p>
          <a:p>
            <a:pPr algn="l" fontAlgn="base">
              <a:buFont typeface="Arial" panose="020B0604020202020204" pitchFamily="34" charset="0"/>
              <a:buChar char="•"/>
            </a:pPr>
            <a:r>
              <a:rPr lang="en-US" b="1" i="0" dirty="0">
                <a:solidFill>
                  <a:srgbClr val="273239"/>
                </a:solidFill>
                <a:effectLst/>
                <a:latin typeface="urw-din"/>
              </a:rPr>
              <a:t>A Promise has four states:</a:t>
            </a:r>
            <a:r>
              <a:rPr lang="en-US" b="0" i="0" dirty="0">
                <a:solidFill>
                  <a:srgbClr val="273239"/>
                </a:solidFill>
                <a:effectLst/>
                <a:latin typeface="urw-din"/>
              </a:rPr>
              <a:t> </a:t>
            </a:r>
          </a:p>
          <a:p>
            <a:pPr marL="742950" lvl="1" indent="-285750" algn="l" fontAlgn="base">
              <a:buFont typeface="Arial" panose="020B0604020202020204" pitchFamily="34" charset="0"/>
              <a:buChar char="•"/>
            </a:pPr>
            <a:r>
              <a:rPr lang="en-US" b="1" i="0" dirty="0">
                <a:solidFill>
                  <a:srgbClr val="273239"/>
                </a:solidFill>
                <a:effectLst/>
                <a:latin typeface="urw-din"/>
              </a:rPr>
              <a:t>fulfilled</a:t>
            </a:r>
            <a:r>
              <a:rPr lang="en-US" b="0" i="0" dirty="0">
                <a:solidFill>
                  <a:srgbClr val="273239"/>
                </a:solidFill>
                <a:effectLst/>
                <a:latin typeface="urw-din"/>
              </a:rPr>
              <a:t>: Action related to the promise succeeded</a:t>
            </a:r>
          </a:p>
          <a:p>
            <a:pPr marL="742950" lvl="1" indent="-285750" algn="l" fontAlgn="base">
              <a:buFont typeface="Arial" panose="020B0604020202020204" pitchFamily="34" charset="0"/>
              <a:buChar char="•"/>
            </a:pPr>
            <a:r>
              <a:rPr lang="en-US" b="1" i="0" dirty="0">
                <a:solidFill>
                  <a:srgbClr val="273239"/>
                </a:solidFill>
                <a:effectLst/>
                <a:latin typeface="urw-din"/>
              </a:rPr>
              <a:t>rejected</a:t>
            </a:r>
            <a:r>
              <a:rPr lang="en-US" b="0" i="0" dirty="0">
                <a:solidFill>
                  <a:srgbClr val="273239"/>
                </a:solidFill>
                <a:effectLst/>
                <a:latin typeface="urw-din"/>
              </a:rPr>
              <a:t>: Action related to the promise failed</a:t>
            </a:r>
          </a:p>
          <a:p>
            <a:pPr marL="742950" lvl="1" indent="-285750" algn="l" fontAlgn="base">
              <a:buFont typeface="Arial" panose="020B0604020202020204" pitchFamily="34" charset="0"/>
              <a:buChar char="•"/>
            </a:pPr>
            <a:r>
              <a:rPr lang="en-US" b="1" i="0" dirty="0">
                <a:solidFill>
                  <a:srgbClr val="273239"/>
                </a:solidFill>
                <a:effectLst/>
                <a:latin typeface="urw-din"/>
              </a:rPr>
              <a:t>pending</a:t>
            </a:r>
            <a:r>
              <a:rPr lang="en-US" b="0" i="0" dirty="0">
                <a:solidFill>
                  <a:srgbClr val="273239"/>
                </a:solidFill>
                <a:effectLst/>
                <a:latin typeface="urw-din"/>
              </a:rPr>
              <a:t>: Promise is still pending i.e. not fulfilled or rejected yet</a:t>
            </a:r>
          </a:p>
          <a:p>
            <a:pPr marL="742950" lvl="1" indent="-285750" algn="l" fontAlgn="base">
              <a:buFont typeface="Arial" panose="020B0604020202020204" pitchFamily="34" charset="0"/>
              <a:buChar char="•"/>
            </a:pPr>
            <a:r>
              <a:rPr lang="en-US" b="1" i="0" dirty="0">
                <a:solidFill>
                  <a:srgbClr val="273239"/>
                </a:solidFill>
                <a:effectLst/>
                <a:latin typeface="urw-din"/>
              </a:rPr>
              <a:t>settled</a:t>
            </a:r>
            <a:r>
              <a:rPr lang="en-US" b="0" i="0" dirty="0">
                <a:solidFill>
                  <a:srgbClr val="273239"/>
                </a:solidFill>
                <a:effectLst/>
                <a:latin typeface="urw-din"/>
              </a:rPr>
              <a:t>: Promise has fulfilled or rejected</a:t>
            </a:r>
          </a:p>
          <a:p>
            <a:endParaRPr lang="en-IN" dirty="0"/>
          </a:p>
          <a:p>
            <a:r>
              <a:rPr lang="en-US" b="1" i="0" dirty="0">
                <a:solidFill>
                  <a:srgbClr val="273239"/>
                </a:solidFill>
                <a:effectLst/>
                <a:latin typeface="urw-din"/>
              </a:rPr>
              <a:t>A promise can be created using Promise constructor.</a:t>
            </a:r>
            <a:r>
              <a:rPr lang="en-US" dirty="0">
                <a:solidFill>
                  <a:srgbClr val="273239"/>
                </a:solidFill>
                <a:latin typeface="urw-din"/>
              </a:rPr>
              <a:t> </a:t>
            </a:r>
            <a:r>
              <a:rPr lang="en-US" b="1" i="0" dirty="0">
                <a:solidFill>
                  <a:srgbClr val="273239"/>
                </a:solidFill>
                <a:effectLst/>
                <a:latin typeface="urw-din"/>
              </a:rPr>
              <a:t>Syntax</a:t>
            </a:r>
            <a:endParaRPr lang="en-US" b="0" i="0" dirty="0">
              <a:solidFill>
                <a:srgbClr val="273239"/>
              </a:solidFill>
              <a:effectLst/>
              <a:latin typeface="urw-din"/>
            </a:endParaRPr>
          </a:p>
          <a:p>
            <a:endParaRPr lang="en-IN" dirty="0"/>
          </a:p>
          <a:p>
            <a:r>
              <a:rPr lang="en-US" dirty="0">
                <a:highlight>
                  <a:srgbClr val="FFFF00"/>
                </a:highlight>
              </a:rPr>
              <a:t>var promise = new Promise(function(resolve, reject){</a:t>
            </a:r>
          </a:p>
          <a:p>
            <a:r>
              <a:rPr lang="en-US" dirty="0">
                <a:highlight>
                  <a:srgbClr val="FFFF00"/>
                </a:highlight>
              </a:rPr>
              <a:t>     //do something</a:t>
            </a:r>
          </a:p>
          <a:p>
            <a:r>
              <a:rPr lang="en-US" dirty="0">
                <a:highlight>
                  <a:srgbClr val="FFFF00"/>
                </a:highlight>
              </a:rPr>
              <a:t>});</a:t>
            </a:r>
            <a:endParaRPr lang="en-IN" dirty="0">
              <a:highlight>
                <a:srgbClr val="FFFF00"/>
              </a:highlight>
            </a:endParaRPr>
          </a:p>
        </p:txBody>
      </p:sp>
    </p:spTree>
    <p:extLst>
      <p:ext uri="{BB962C8B-B14F-4D97-AF65-F5344CB8AC3E}">
        <p14:creationId xmlns:p14="http://schemas.microsoft.com/office/powerpoint/2010/main" val="676647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8821946" cy="2308324"/>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Calibri (body)"/>
              </a:rPr>
              <a:t>HTML stands for Hyper Text Markup Language.</a:t>
            </a:r>
          </a:p>
          <a:p>
            <a:pPr marL="285750" indent="-285750" algn="just">
              <a:buFont typeface="Wingdings" panose="05000000000000000000" pitchFamily="2" charset="2"/>
              <a:buChar char="§"/>
            </a:pPr>
            <a:r>
              <a:rPr lang="en-US" dirty="0">
                <a:latin typeface="Calibri (body)"/>
              </a:rPr>
              <a:t>It is used to design static web content. HTML is developed and designed by org named W3C – World Wide Web Consortium.</a:t>
            </a:r>
          </a:p>
          <a:p>
            <a:pPr marL="285750" indent="-285750" algn="just">
              <a:buFont typeface="Wingdings" panose="05000000000000000000" pitchFamily="2" charset="2"/>
              <a:buChar char="§"/>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p:txBody>
      </p:sp>
      <p:pic>
        <p:nvPicPr>
          <p:cNvPr id="6" name="Picture 2">
            <a:extLst>
              <a:ext uri="{FF2B5EF4-FFF2-40B4-BE49-F238E27FC236}">
                <a16:creationId xmlns:a16="http://schemas.microsoft.com/office/drawing/2014/main" id="{7410B293-8EDF-4B9E-A971-00C61FFED8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29713" y="896528"/>
            <a:ext cx="2014330" cy="20143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F01A2C4-F8B7-47C1-83DB-654D8117D887}"/>
              </a:ext>
            </a:extLst>
          </p:cNvPr>
          <p:cNvSpPr txBox="1"/>
          <p:nvPr/>
        </p:nvSpPr>
        <p:spPr>
          <a:xfrm>
            <a:off x="261764" y="3558848"/>
            <a:ext cx="1826288" cy="369332"/>
          </a:xfrm>
          <a:prstGeom prst="rect">
            <a:avLst/>
          </a:prstGeom>
          <a:noFill/>
        </p:spPr>
        <p:txBody>
          <a:bodyPr wrap="square">
            <a:spAutoFit/>
          </a:bodyPr>
          <a:lstStyle/>
          <a:p>
            <a:r>
              <a:rPr lang="en-US" b="1" dirty="0"/>
              <a:t>History of HTML</a:t>
            </a:r>
          </a:p>
        </p:txBody>
      </p:sp>
      <p:graphicFrame>
        <p:nvGraphicFramePr>
          <p:cNvPr id="10" name="Table 9">
            <a:extLst>
              <a:ext uri="{FF2B5EF4-FFF2-40B4-BE49-F238E27FC236}">
                <a16:creationId xmlns:a16="http://schemas.microsoft.com/office/drawing/2014/main" id="{C877F144-C854-4CFD-887E-30C0876E76B4}"/>
              </a:ext>
            </a:extLst>
          </p:cNvPr>
          <p:cNvGraphicFramePr>
            <a:graphicFrameLocks noGrp="1"/>
          </p:cNvGraphicFramePr>
          <p:nvPr>
            <p:extLst>
              <p:ext uri="{D42A27DB-BD31-4B8C-83A1-F6EECF244321}">
                <p14:modId xmlns:p14="http://schemas.microsoft.com/office/powerpoint/2010/main" val="2696676992"/>
              </p:ext>
            </p:extLst>
          </p:nvPr>
        </p:nvGraphicFramePr>
        <p:xfrm>
          <a:off x="261764" y="3945422"/>
          <a:ext cx="4673116" cy="2143194"/>
        </p:xfrm>
        <a:graphic>
          <a:graphicData uri="http://schemas.openxmlformats.org/drawingml/2006/table">
            <a:tbl>
              <a:tblPr firstRow="1" bandRow="1"/>
              <a:tblGrid>
                <a:gridCol w="2336558">
                  <a:extLst>
                    <a:ext uri="{9D8B030D-6E8A-4147-A177-3AD203B41FA5}">
                      <a16:colId xmlns:a16="http://schemas.microsoft.com/office/drawing/2014/main" val="630723871"/>
                    </a:ext>
                  </a:extLst>
                </a:gridCol>
                <a:gridCol w="2336558">
                  <a:extLst>
                    <a:ext uri="{9D8B030D-6E8A-4147-A177-3AD203B41FA5}">
                      <a16:colId xmlns:a16="http://schemas.microsoft.com/office/drawing/2014/main" val="2044172961"/>
                    </a:ext>
                  </a:extLst>
                </a:gridCol>
              </a:tblGrid>
              <a:tr h="357199">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Year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Version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3921886474"/>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4832478"/>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1638359921"/>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3.2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834330396"/>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946241040"/>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2014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551179507"/>
                  </a:ext>
                </a:extLst>
              </a:tr>
            </a:tbl>
          </a:graphicData>
        </a:graphic>
      </p:graphicFrame>
      <p:cxnSp>
        <p:nvCxnSpPr>
          <p:cNvPr id="11" name="Straight Connector 10">
            <a:extLst>
              <a:ext uri="{FF2B5EF4-FFF2-40B4-BE49-F238E27FC236}">
                <a16:creationId xmlns:a16="http://schemas.microsoft.com/office/drawing/2014/main" id="{7DFED111-C35C-4CDA-AFC2-2427E8A1A78D}"/>
              </a:ext>
            </a:extLst>
          </p:cNvPr>
          <p:cNvCxnSpPr/>
          <p:nvPr/>
        </p:nvCxnSpPr>
        <p:spPr>
          <a:xfrm>
            <a:off x="5221679" y="3429000"/>
            <a:ext cx="0" cy="283754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14CCD0E-0C69-42AC-B78A-177E63412A48}"/>
              </a:ext>
            </a:extLst>
          </p:cNvPr>
          <p:cNvSpPr txBox="1"/>
          <p:nvPr/>
        </p:nvSpPr>
        <p:spPr>
          <a:xfrm>
            <a:off x="5286354" y="3554327"/>
            <a:ext cx="6094324" cy="1292662"/>
          </a:xfrm>
          <a:prstGeom prst="rect">
            <a:avLst/>
          </a:prstGeom>
          <a:noFill/>
        </p:spPr>
        <p:txBody>
          <a:bodyPr wrap="square">
            <a:spAutoFit/>
          </a:bodyPr>
          <a:lstStyle/>
          <a:p>
            <a:pPr algn="just"/>
            <a:r>
              <a:rPr lang="en-US" sz="2400" dirty="0"/>
              <a:t>W3C – World Wide Web Consortium</a:t>
            </a:r>
            <a:endParaRPr lang="en-US" sz="2400" b="1" dirty="0"/>
          </a:p>
          <a:p>
            <a:pPr algn="just"/>
            <a:r>
              <a:rPr lang="en-US" sz="1800" b="1" dirty="0"/>
              <a:t>Is an organization and all the browser vendors (chrome, IE, Edge, Firefox) are part of it and comply to w3c standards</a:t>
            </a:r>
          </a:p>
          <a:p>
            <a:pPr algn="just"/>
            <a:r>
              <a:rPr lang="en-US" sz="1800" b="1" dirty="0">
                <a:hlinkClick r:id="rId4"/>
              </a:rPr>
              <a:t>https://www.w3schools.com/</a:t>
            </a:r>
            <a:endParaRPr lang="en-US" sz="1800" b="1" dirty="0"/>
          </a:p>
        </p:txBody>
      </p:sp>
    </p:spTree>
    <p:extLst>
      <p:ext uri="{BB962C8B-B14F-4D97-AF65-F5344CB8AC3E}">
        <p14:creationId xmlns:p14="http://schemas.microsoft.com/office/powerpoint/2010/main" val="1753310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4041386F-3BAE-42BA-9062-45DA60697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6802" y="896528"/>
            <a:ext cx="4043869" cy="404386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HTML Basics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927643" cy="4801314"/>
          </a:xfrm>
          <a:prstGeom prst="rect">
            <a:avLst/>
          </a:prstGeom>
          <a:noFill/>
        </p:spPr>
        <p:txBody>
          <a:bodyPr wrap="square" rtlCol="0">
            <a:spAutoFit/>
          </a:bodyPr>
          <a:lstStyle/>
          <a:p>
            <a:pPr marL="342900" indent="-342900" algn="just">
              <a:buFont typeface="Arial" panose="020B0604020202020204" pitchFamily="34" charset="0"/>
              <a:buChar char="•"/>
            </a:pPr>
            <a:r>
              <a:rPr lang="en-US" dirty="0"/>
              <a:t>All the Browsers directly understand HTML</a:t>
            </a:r>
          </a:p>
          <a:p>
            <a:pPr marL="342900" indent="-342900" algn="just">
              <a:buFont typeface="Arial" panose="020B0604020202020204" pitchFamily="34" charset="0"/>
              <a:buChar char="•"/>
            </a:pPr>
            <a:r>
              <a:rPr lang="en-US" dirty="0"/>
              <a:t>HTML is not programming language</a:t>
            </a:r>
          </a:p>
          <a:p>
            <a:pPr marL="342900" indent="-342900" algn="just">
              <a:buFont typeface="Arial" panose="020B0604020202020204" pitchFamily="34" charset="0"/>
              <a:buChar char="•"/>
            </a:pPr>
            <a:r>
              <a:rPr lang="en-US" dirty="0"/>
              <a:t>HTML is tag based</a:t>
            </a:r>
          </a:p>
          <a:p>
            <a:pPr lvl="1" algn="just"/>
            <a:r>
              <a:rPr lang="en-US" dirty="0"/>
              <a:t>&lt;tagName prop=“val” prop2=“val”</a:t>
            </a:r>
            <a:r>
              <a:rPr lang="en-US" b="1" dirty="0"/>
              <a:t>&gt;content&lt;/</a:t>
            </a:r>
            <a:r>
              <a:rPr lang="en-US" dirty="0"/>
              <a:t>tagName&gt;</a:t>
            </a:r>
          </a:p>
          <a:p>
            <a:pPr marL="342900" indent="-342900">
              <a:buFont typeface="Arial" panose="020B0604020202020204" pitchFamily="34" charset="0"/>
              <a:buChar char="•"/>
            </a:pPr>
            <a:r>
              <a:rPr lang="en-US" dirty="0"/>
              <a:t>All the tags are provided by – W3C – Documentation -  </a:t>
            </a:r>
            <a:r>
              <a:rPr lang="en-US" dirty="0">
                <a:hlinkClick r:id="rId4"/>
              </a:rPr>
              <a:t>https://www.w3schools.com/html/default.asp</a:t>
            </a:r>
            <a:endParaRPr lang="en-US" dirty="0"/>
          </a:p>
          <a:p>
            <a:pPr marL="342900" indent="-342900" algn="just">
              <a:buFont typeface="Arial" panose="020B0604020202020204" pitchFamily="34" charset="0"/>
              <a:buChar char="•"/>
            </a:pPr>
            <a:r>
              <a:rPr lang="en-US" dirty="0"/>
              <a:t>Every HTML page consists of 2 parts </a:t>
            </a:r>
          </a:p>
          <a:p>
            <a:pPr marL="952393" lvl="1" indent="-342900" algn="just">
              <a:buFont typeface="Arial" panose="020B0604020202020204" pitchFamily="34" charset="0"/>
              <a:buChar char="•"/>
            </a:pPr>
            <a:r>
              <a:rPr lang="en-US" dirty="0"/>
              <a:t>Header – Brain of html</a:t>
            </a:r>
          </a:p>
          <a:p>
            <a:pPr marL="952393" lvl="1" indent="-342900" algn="just">
              <a:buFont typeface="Arial" panose="020B0604020202020204" pitchFamily="34" charset="0"/>
              <a:buChar char="•"/>
            </a:pPr>
            <a:r>
              <a:rPr lang="en-US" dirty="0"/>
              <a:t>Body – Content of HTML Document</a:t>
            </a:r>
          </a:p>
          <a:p>
            <a:pPr marL="342900" indent="-342900" algn="just">
              <a:buFont typeface="Arial" panose="020B0604020202020204" pitchFamily="34" charset="0"/>
              <a:buChar char="•"/>
            </a:pPr>
            <a:r>
              <a:rPr lang="en-US" dirty="0"/>
              <a:t>HTML is a tree data structure – this is what is rendered when we execute an HTML and this runtime tree is called DOM (Document Object Model)</a:t>
            </a:r>
          </a:p>
          <a:p>
            <a:pPr marL="342900" indent="-342900" algn="just">
              <a:buFont typeface="Arial" panose="020B0604020202020204" pitchFamily="34" charset="0"/>
              <a:buChar char="•"/>
            </a:pPr>
            <a:r>
              <a:rPr lang="en-US" dirty="0"/>
              <a:t>We can check the DOM by press F12 and going to elements section or we can right click on a web page and select the </a:t>
            </a:r>
            <a:r>
              <a:rPr lang="en-US" b="1" dirty="0"/>
              <a:t>Inspect</a:t>
            </a:r>
            <a:r>
              <a:rPr lang="en-US" dirty="0"/>
              <a:t> option to see the DOM.</a:t>
            </a:r>
          </a:p>
          <a:p>
            <a:pPr marL="342900" indent="-342900" algn="just">
              <a:buFont typeface="Arial" panose="020B0604020202020204" pitchFamily="34" charset="0"/>
              <a:buChar char="•"/>
            </a:pPr>
            <a:r>
              <a:rPr lang="en-US" dirty="0"/>
              <a:t>Every HTML Element can have a id property which uniquely identifies that element on entire page.</a:t>
            </a:r>
          </a:p>
          <a:p>
            <a:pPr marL="342900" indent="-342900" algn="just">
              <a:buFont typeface="Arial" panose="020B0604020202020204" pitchFamily="34" charset="0"/>
              <a:buChar char="•"/>
            </a:pPr>
            <a:r>
              <a:rPr lang="en-US" dirty="0"/>
              <a:t>We can also have a name property which is not unique but help us to understand the semantic meaning of the field.</a:t>
            </a:r>
          </a:p>
        </p:txBody>
      </p:sp>
    </p:spTree>
    <p:extLst>
      <p:ext uri="{BB962C8B-B14F-4D97-AF65-F5344CB8AC3E}">
        <p14:creationId xmlns:p14="http://schemas.microsoft.com/office/powerpoint/2010/main" val="856837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the HTML document</a:t>
            </a:r>
          </a:p>
        </p:txBody>
      </p:sp>
      <p:grpSp>
        <p:nvGrpSpPr>
          <p:cNvPr id="6" name="Group 5">
            <a:extLst>
              <a:ext uri="{FF2B5EF4-FFF2-40B4-BE49-F238E27FC236}">
                <a16:creationId xmlns:a16="http://schemas.microsoft.com/office/drawing/2014/main" id="{6DDB20C0-8C45-4B76-9CCB-BFBD2946B4EA}"/>
              </a:ext>
            </a:extLst>
          </p:cNvPr>
          <p:cNvGrpSpPr/>
          <p:nvPr/>
        </p:nvGrpSpPr>
        <p:grpSpPr>
          <a:xfrm>
            <a:off x="261764" y="899721"/>
            <a:ext cx="10189231" cy="3139321"/>
            <a:chOff x="261764" y="899721"/>
            <a:chExt cx="10189231" cy="3139321"/>
          </a:xfrm>
        </p:grpSpPr>
        <p:sp>
          <p:nvSpPr>
            <p:cNvPr id="7" name="TextBox 6">
              <a:extLst>
                <a:ext uri="{FF2B5EF4-FFF2-40B4-BE49-F238E27FC236}">
                  <a16:creationId xmlns:a16="http://schemas.microsoft.com/office/drawing/2014/main" id="{18B63B0D-D25E-4867-A844-E560CC30AA84}"/>
                </a:ext>
              </a:extLst>
            </p:cNvPr>
            <p:cNvSpPr txBox="1"/>
            <p:nvPr/>
          </p:nvSpPr>
          <p:spPr>
            <a:xfrm>
              <a:off x="261764" y="899721"/>
              <a:ext cx="2481436"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lang="en-US" dirty="0"/>
            </a:p>
          </p:txBody>
        </p:sp>
        <p:cxnSp>
          <p:nvCxnSpPr>
            <p:cNvPr id="9" name="Straight Arrow Connector 8">
              <a:extLst>
                <a:ext uri="{FF2B5EF4-FFF2-40B4-BE49-F238E27FC236}">
                  <a16:creationId xmlns:a16="http://schemas.microsoft.com/office/drawing/2014/main" id="{C92C5BFA-31D5-4BE0-B340-5F497A3F7056}"/>
                </a:ext>
              </a:extLst>
            </p:cNvPr>
            <p:cNvCxnSpPr/>
            <p:nvPr/>
          </p:nvCxnSpPr>
          <p:spPr>
            <a:xfrm>
              <a:off x="1133061" y="1093304"/>
              <a:ext cx="32202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28288F1-882E-4660-8341-C92337EC0D2B}"/>
                </a:ext>
              </a:extLst>
            </p:cNvPr>
            <p:cNvSpPr txBox="1"/>
            <p:nvPr/>
          </p:nvSpPr>
          <p:spPr>
            <a:xfrm>
              <a:off x="4353339" y="908638"/>
              <a:ext cx="6097656" cy="369332"/>
            </a:xfrm>
            <a:prstGeom prst="rect">
              <a:avLst/>
            </a:prstGeom>
            <a:noFill/>
          </p:spPr>
          <p:txBody>
            <a:bodyPr wrap="square">
              <a:spAutoFit/>
            </a:bodyPr>
            <a:lstStyle/>
            <a:p>
              <a:r>
                <a:rPr lang="en-US" b="0" i="0" dirty="0">
                  <a:solidFill>
                    <a:srgbClr val="273239"/>
                  </a:solidFill>
                  <a:effectLst/>
                  <a:latin typeface="urw-din"/>
                </a:rPr>
                <a:t>This is called HTML root element and used to wrap all the code.</a:t>
              </a:r>
            </a:p>
          </p:txBody>
        </p:sp>
        <p:sp>
          <p:nvSpPr>
            <p:cNvPr id="11" name="TextBox 10">
              <a:extLst>
                <a:ext uri="{FF2B5EF4-FFF2-40B4-BE49-F238E27FC236}">
                  <a16:creationId xmlns:a16="http://schemas.microsoft.com/office/drawing/2014/main" id="{31AEFECE-84FE-413A-AB0B-C9FC8AE1152B}"/>
                </a:ext>
              </a:extLst>
            </p:cNvPr>
            <p:cNvSpPr txBox="1"/>
            <p:nvPr/>
          </p:nvSpPr>
          <p:spPr>
            <a:xfrm>
              <a:off x="4353339" y="1462636"/>
              <a:ext cx="6097656" cy="646331"/>
            </a:xfrm>
            <a:prstGeom prst="rect">
              <a:avLst/>
            </a:prstGeom>
            <a:noFill/>
          </p:spPr>
          <p:txBody>
            <a:bodyPr wrap="square">
              <a:spAutoFit/>
            </a:bodyPr>
            <a:lstStyle/>
            <a:p>
              <a:r>
                <a:rPr lang="en-US" b="0" i="0" dirty="0">
                  <a:solidFill>
                    <a:srgbClr val="273239"/>
                  </a:solidFill>
                  <a:effectLst/>
                  <a:latin typeface="urw-din"/>
                </a:rPr>
                <a:t>This contains the information about the HTML document. For Example, Title of the page, version of HTML, Meta Data etc.</a:t>
              </a:r>
            </a:p>
          </p:txBody>
        </p:sp>
        <p:cxnSp>
          <p:nvCxnSpPr>
            <p:cNvPr id="12" name="Connector: Elbow 11">
              <a:extLst>
                <a:ext uri="{FF2B5EF4-FFF2-40B4-BE49-F238E27FC236}">
                  <a16:creationId xmlns:a16="http://schemas.microsoft.com/office/drawing/2014/main" id="{6EC80C87-F23A-41CB-8D28-9770004CF28E}"/>
                </a:ext>
              </a:extLst>
            </p:cNvPr>
            <p:cNvCxnSpPr>
              <a:cxnSpLocks/>
            </p:cNvCxnSpPr>
            <p:nvPr/>
          </p:nvCxnSpPr>
          <p:spPr>
            <a:xfrm>
              <a:off x="1659835" y="1359131"/>
              <a:ext cx="2693504" cy="263660"/>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13" name="TextBox 12">
              <a:extLst>
                <a:ext uri="{FF2B5EF4-FFF2-40B4-BE49-F238E27FC236}">
                  <a16:creationId xmlns:a16="http://schemas.microsoft.com/office/drawing/2014/main" id="{665D7199-AAD8-47F8-BE83-271132967FE4}"/>
                </a:ext>
              </a:extLst>
            </p:cNvPr>
            <p:cNvSpPr txBox="1"/>
            <p:nvPr/>
          </p:nvSpPr>
          <p:spPr>
            <a:xfrm>
              <a:off x="4353339" y="2299856"/>
              <a:ext cx="6097656" cy="369332"/>
            </a:xfrm>
            <a:prstGeom prst="rect">
              <a:avLst/>
            </a:prstGeom>
            <a:noFill/>
          </p:spPr>
          <p:txBody>
            <a:bodyPr wrap="square">
              <a:spAutoFit/>
            </a:bodyPr>
            <a:lstStyle/>
            <a:p>
              <a:r>
                <a:rPr lang="en-US" b="0" i="0" dirty="0">
                  <a:solidFill>
                    <a:srgbClr val="273239"/>
                  </a:solidFill>
                  <a:effectLst/>
                  <a:latin typeface="urw-din"/>
                </a:rPr>
                <a:t>This contains everything you want to display on the Web Page.</a:t>
              </a:r>
              <a:endParaRPr lang="en-US" dirty="0"/>
            </a:p>
          </p:txBody>
        </p:sp>
        <p:cxnSp>
          <p:nvCxnSpPr>
            <p:cNvPr id="14" name="Connector: Elbow 13">
              <a:extLst>
                <a:ext uri="{FF2B5EF4-FFF2-40B4-BE49-F238E27FC236}">
                  <a16:creationId xmlns:a16="http://schemas.microsoft.com/office/drawing/2014/main" id="{9F111F0A-8209-430C-AD52-5C6DB7D249E0}"/>
                </a:ext>
              </a:extLst>
            </p:cNvPr>
            <p:cNvCxnSpPr>
              <a:endCxn id="13" idx="1"/>
            </p:cNvCxnSpPr>
            <p:nvPr/>
          </p:nvCxnSpPr>
          <p:spPr>
            <a:xfrm flipV="1">
              <a:off x="1659835" y="2484522"/>
              <a:ext cx="2693504" cy="52703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15" name="TextBox 14">
            <a:extLst>
              <a:ext uri="{FF2B5EF4-FFF2-40B4-BE49-F238E27FC236}">
                <a16:creationId xmlns:a16="http://schemas.microsoft.com/office/drawing/2014/main" id="{EF45B1DD-285C-4302-9049-D1EEF35FF52A}"/>
              </a:ext>
            </a:extLst>
          </p:cNvPr>
          <p:cNvSpPr txBox="1"/>
          <p:nvPr/>
        </p:nvSpPr>
        <p:spPr>
          <a:xfrm>
            <a:off x="261764" y="4232625"/>
            <a:ext cx="11207993" cy="2308324"/>
          </a:xfrm>
          <a:prstGeom prst="rect">
            <a:avLst/>
          </a:prstGeom>
          <a:noFill/>
        </p:spPr>
        <p:txBody>
          <a:bodyPr wrap="square">
            <a:spAutoFit/>
          </a:bodyPr>
          <a:lstStyle/>
          <a:p>
            <a:pPr fontAlgn="base"/>
            <a:r>
              <a:rPr lang="en-US" b="1" i="0" dirty="0">
                <a:solidFill>
                  <a:srgbClr val="273239"/>
                </a:solidFill>
                <a:effectLst/>
                <a:latin typeface="urw-din"/>
              </a:rPr>
              <a:t>&lt;html&gt;:</a:t>
            </a:r>
            <a:r>
              <a:rPr lang="en-US" b="0" i="0" dirty="0">
                <a:solidFill>
                  <a:srgbClr val="273239"/>
                </a:solidFill>
                <a:effectLst/>
                <a:latin typeface="urw-din"/>
              </a:rPr>
              <a:t> This is called HTML root element and used to wrap all the code.</a:t>
            </a:r>
          </a:p>
          <a:p>
            <a:pPr fontAlgn="base"/>
            <a:br>
              <a:rPr lang="en-US" b="0" i="0" dirty="0">
                <a:solidFill>
                  <a:srgbClr val="273239"/>
                </a:solidFill>
                <a:effectLst/>
                <a:latin typeface="urw-din"/>
              </a:rPr>
            </a:br>
            <a:r>
              <a:rPr lang="en-US" b="1" i="0" dirty="0">
                <a:solidFill>
                  <a:srgbClr val="273239"/>
                </a:solidFill>
                <a:effectLst/>
                <a:latin typeface="urw-din"/>
              </a:rPr>
              <a:t>&lt;head&gt;:</a:t>
            </a:r>
            <a:r>
              <a:rPr lang="en-US" b="0" i="0" dirty="0">
                <a:solidFill>
                  <a:srgbClr val="273239"/>
                </a:solidFill>
                <a:effectLst/>
                <a:latin typeface="urw-din"/>
              </a:rPr>
              <a:t> Head tag contains metadata, title, page CSS etc. All the HTML elements that can be used inside the &lt;head&gt; element 	are: </a:t>
            </a:r>
            <a:br>
              <a:rPr lang="en-US" b="0" i="0" dirty="0">
                <a:solidFill>
                  <a:srgbClr val="273239"/>
                </a:solidFill>
                <a:effectLst/>
                <a:latin typeface="urw-din"/>
              </a:rPr>
            </a:br>
            <a:r>
              <a:rPr lang="en-US" b="0" i="0" dirty="0">
                <a:solidFill>
                  <a:srgbClr val="273239"/>
                </a:solidFill>
                <a:effectLst/>
                <a:latin typeface="urw-din"/>
              </a:rPr>
              <a:t> 	&lt;style&gt;, &lt;title&gt;, &lt;base&gt;, &lt;noscript&gt;, &lt;script&gt;, &lt;meta&gt;</a:t>
            </a:r>
          </a:p>
          <a:p>
            <a:pPr fontAlgn="base"/>
            <a:endParaRPr lang="en-US" b="0" i="0" dirty="0">
              <a:solidFill>
                <a:srgbClr val="273239"/>
              </a:solidFill>
              <a:effectLst/>
              <a:latin typeface="urw-din"/>
            </a:endParaRPr>
          </a:p>
          <a:p>
            <a:pPr fontAlgn="base"/>
            <a:r>
              <a:rPr lang="en-US" b="1" i="0" dirty="0">
                <a:solidFill>
                  <a:srgbClr val="273239"/>
                </a:solidFill>
                <a:effectLst/>
                <a:latin typeface="urw-din"/>
              </a:rPr>
              <a:t>&lt;body&gt;:</a:t>
            </a:r>
            <a:r>
              <a:rPr lang="en-US" b="0" i="0" dirty="0">
                <a:solidFill>
                  <a:srgbClr val="273239"/>
                </a:solidFill>
                <a:effectLst/>
                <a:latin typeface="urw-din"/>
              </a:rPr>
              <a:t> Body tag is used to enclose all the data which a web page has from texts to links. All the content that you see rendered in the browser is contained within this element. </a:t>
            </a:r>
          </a:p>
        </p:txBody>
      </p:sp>
    </p:spTree>
    <p:extLst>
      <p:ext uri="{BB962C8B-B14F-4D97-AF65-F5344CB8AC3E}">
        <p14:creationId xmlns:p14="http://schemas.microsoft.com/office/powerpoint/2010/main" val="758760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Basic HTML Tags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5355312"/>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rPr>
              <a:t>HTML tags are like keywords which defines that how web browser will format and display the content.</a:t>
            </a:r>
          </a:p>
          <a:p>
            <a:pPr marL="285750" indent="-285750" algn="just">
              <a:buFont typeface="Wingdings" panose="05000000000000000000" pitchFamily="2" charset="2"/>
              <a:buChar char="§"/>
            </a:pPr>
            <a:r>
              <a:rPr kumimoji="0" lang="en-US" altLang="en-US" b="0" i="0" u="none" strike="noStrike" cap="none" normalizeH="0" baseline="0" dirty="0">
                <a:ln>
                  <a:noFill/>
                </a:ln>
                <a:effectLst/>
              </a:rPr>
              <a:t>Many elements have an opening tag and a closing tag — for example, a </a:t>
            </a:r>
            <a:r>
              <a:rPr kumimoji="0" lang="en-US" altLang="en-US" b="0" i="0" u="none" strike="noStrike" cap="none" normalizeH="0" baseline="0" dirty="0">
                <a:ln>
                  <a:noFill/>
                </a:ln>
                <a:effectLst/>
                <a:cs typeface="Courier New" panose="02070309020205020404" pitchFamily="49" charset="0"/>
              </a:rPr>
              <a:t>p</a:t>
            </a:r>
            <a:r>
              <a:rPr kumimoji="0" lang="en-US" altLang="en-US" b="0" i="0" u="none" strike="noStrike" cap="none" normalizeH="0" baseline="0" dirty="0">
                <a:ln>
                  <a:noFill/>
                </a:ln>
                <a:effectLst/>
              </a:rPr>
              <a:t> (paragraph) element has a </a:t>
            </a:r>
            <a:r>
              <a:rPr kumimoji="0" lang="en-US" altLang="en-US" b="0" i="0" u="none" strike="noStrike" cap="none" normalizeH="0" baseline="0" dirty="0">
                <a:ln>
                  <a:noFill/>
                </a:ln>
                <a:effectLst/>
                <a:cs typeface="Courier New" panose="02070309020205020404" pitchFamily="49" charset="0"/>
              </a:rPr>
              <a:t>&lt;p&gt;</a:t>
            </a:r>
            <a:r>
              <a:rPr kumimoji="0" lang="en-US" altLang="en-US" b="0" i="0" u="none" strike="noStrike" cap="none" normalizeH="0" baseline="0" dirty="0">
                <a:ln>
                  <a:noFill/>
                </a:ln>
                <a:effectLst/>
              </a:rPr>
              <a:t> tag, followed by the paragraph text, followed by a closing </a:t>
            </a:r>
            <a:r>
              <a:rPr kumimoji="0" lang="en-US" altLang="en-US" b="0" i="0" u="none" strike="noStrike" cap="none" normalizeH="0" baseline="0" dirty="0">
                <a:ln>
                  <a:noFill/>
                </a:ln>
                <a:effectLst/>
                <a:cs typeface="Courier New" panose="02070309020205020404" pitchFamily="49" charset="0"/>
              </a:rPr>
              <a:t>&lt;/p&gt;</a:t>
            </a:r>
            <a:r>
              <a:rPr kumimoji="0" lang="en-US" altLang="en-US" b="0" i="0" u="none" strike="noStrike" cap="none" normalizeH="0" baseline="0" dirty="0">
                <a:ln>
                  <a:noFill/>
                </a:ln>
                <a:effectLst/>
              </a:rPr>
              <a:t> tag. </a:t>
            </a:r>
          </a:p>
          <a:p>
            <a:pPr marL="285750" indent="-285750" algn="just">
              <a:buFont typeface="Wingdings" panose="05000000000000000000" pitchFamily="2" charset="2"/>
              <a:buChar char="§"/>
            </a:pPr>
            <a:r>
              <a:rPr kumimoji="0" lang="en-US" altLang="en-US" b="0" i="0" u="none" strike="noStrike" cap="none" normalizeH="0" baseline="0" dirty="0">
                <a:ln>
                  <a:noFill/>
                </a:ln>
                <a:effectLst/>
              </a:rPr>
              <a:t>Some elements don’t have a closing tag. These are called </a:t>
            </a:r>
            <a:r>
              <a:rPr kumimoji="0" lang="en-US" altLang="en-US" b="0" i="1" u="none" strike="noStrike" cap="none" normalizeH="0" baseline="0" dirty="0">
                <a:ln>
                  <a:noFill/>
                </a:ln>
                <a:effectLst/>
              </a:rPr>
              <a:t>empty elements</a:t>
            </a:r>
            <a:r>
              <a:rPr kumimoji="0" lang="en-US" altLang="en-US" b="0" i="0" u="none" strike="noStrike" cap="none" normalizeH="0" baseline="0" dirty="0">
                <a:ln>
                  <a:noFill/>
                </a:ln>
                <a:effectLst/>
              </a:rPr>
              <a:t>. For example, the </a:t>
            </a:r>
            <a:r>
              <a:rPr kumimoji="0" lang="en-US" altLang="en-US" b="0" i="0" u="none" strike="noStrike" cap="none" normalizeH="0" baseline="0" dirty="0">
                <a:ln>
                  <a:noFill/>
                </a:ln>
                <a:effectLst/>
                <a:cs typeface="Courier New" panose="02070309020205020404" pitchFamily="49" charset="0"/>
              </a:rPr>
              <a:t>br</a:t>
            </a:r>
            <a:r>
              <a:rPr kumimoji="0" lang="en-US" altLang="en-US" b="0" i="0" u="none" strike="noStrike" cap="none" normalizeH="0" baseline="0" dirty="0">
                <a:ln>
                  <a:noFill/>
                </a:ln>
                <a:effectLst/>
              </a:rPr>
              <a:t> element for inserting line breaks is simply written </a:t>
            </a:r>
            <a:r>
              <a:rPr kumimoji="0" lang="en-US" altLang="en-US" b="0" i="0" u="none" strike="noStrike" cap="none" normalizeH="0" baseline="0" dirty="0">
                <a:ln>
                  <a:noFill/>
                </a:ln>
                <a:effectLst/>
                <a:cs typeface="Courier New" panose="02070309020205020404" pitchFamily="49" charset="0"/>
              </a:rPr>
              <a:t>&lt;br&gt;</a:t>
            </a:r>
            <a:r>
              <a:rPr kumimoji="0" lang="en-US" altLang="en-US" b="0" i="0" u="none" strike="noStrike" cap="none" normalizeH="0" baseline="0" dirty="0">
                <a:ln>
                  <a:noFill/>
                </a:ln>
                <a:effectLst/>
              </a:rPr>
              <a:t>. </a:t>
            </a:r>
          </a:p>
          <a:p>
            <a:pPr algn="just"/>
            <a:endParaRPr lang="en-US" dirty="0"/>
          </a:p>
          <a:p>
            <a:pPr algn="just"/>
            <a:r>
              <a:rPr lang="en-US" dirty="0"/>
              <a:t>Now let’s look at some common tags used in html page:</a:t>
            </a:r>
          </a:p>
          <a:p>
            <a:pPr marL="285750" indent="-285750" algn="just" eaLnBrk="0" fontAlgn="base" hangingPunct="0">
              <a:lnSpc>
                <a:spcPct val="150000"/>
              </a:lnSpc>
              <a:spcBef>
                <a:spcPct val="0"/>
              </a:spcBef>
              <a:spcAft>
                <a:spcPct val="0"/>
              </a:spcAft>
              <a:buFont typeface="Wingdings" panose="05000000000000000000" pitchFamily="2" charset="2"/>
              <a:buChar char="§"/>
            </a:pPr>
            <a:r>
              <a:rPr lang="en-US" i="0" dirty="0">
                <a:solidFill>
                  <a:schemeClr val="accent6"/>
                </a:solidFill>
                <a:effectLst/>
              </a:rPr>
              <a:t>&lt;h1&gt; to &lt;h6&gt; – </a:t>
            </a:r>
            <a:r>
              <a:rPr lang="en-US" dirty="0">
                <a:solidFill>
                  <a:schemeClr val="accent6"/>
                </a:solidFill>
              </a:rPr>
              <a:t>Heading Tags:</a:t>
            </a:r>
            <a:r>
              <a:rPr lang="en-US" dirty="0"/>
              <a:t>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&lt;h1&gt;</a:t>
            </a:r>
            <a:r>
              <a:rPr kumimoji="0" lang="en-US" altLang="en-US" i="0" u="none" strike="noStrike" cap="none" normalizeH="0" baseline="0" dirty="0">
                <a:ln>
                  <a:noFill/>
                </a:ln>
                <a:solidFill>
                  <a:srgbClr val="000000"/>
                </a:solidFill>
                <a:effectLst/>
              </a:rPr>
              <a:t> to </a:t>
            </a:r>
            <a:r>
              <a:rPr kumimoji="0" lang="en-US" altLang="en-US" i="0" u="none" strike="noStrike" cap="none" normalizeH="0" baseline="0" dirty="0">
                <a:ln>
                  <a:noFill/>
                </a:ln>
                <a:solidFill>
                  <a:srgbClr val="DC143C"/>
                </a:solidFill>
                <a:effectLst/>
              </a:rPr>
              <a:t>&lt;h6&gt;</a:t>
            </a:r>
            <a:r>
              <a:rPr kumimoji="0" lang="en-US" altLang="en-US" i="0" u="none" strike="noStrike" cap="none" normalizeH="0" baseline="0" dirty="0">
                <a:ln>
                  <a:noFill/>
                </a:ln>
                <a:solidFill>
                  <a:srgbClr val="000000"/>
                </a:solidFill>
                <a:effectLst/>
              </a:rPr>
              <a:t> tags are used to define HTML headings.</a:t>
            </a:r>
            <a:r>
              <a:rPr kumimoji="0" lang="en-US" altLang="en-US" i="0" u="none" strike="noStrike" cap="none" normalizeH="0" baseline="0" dirty="0">
                <a:ln>
                  <a:noFill/>
                </a:ln>
                <a:solidFill>
                  <a:schemeClr val="tx1"/>
                </a:solidFill>
                <a:effectLst/>
              </a:rPr>
              <a:t> </a:t>
            </a:r>
            <a:r>
              <a:rPr kumimoji="0" lang="en-US" altLang="en-US" i="0" u="none" strike="noStrike" cap="none" normalizeH="0" baseline="0" dirty="0">
                <a:ln>
                  <a:noFill/>
                </a:ln>
                <a:solidFill>
                  <a:srgbClr val="DC143C"/>
                </a:solidFill>
                <a:effectLst/>
              </a:rPr>
              <a:t>&lt;h1&gt;</a:t>
            </a:r>
            <a:r>
              <a:rPr kumimoji="0" lang="en-US" altLang="en-US" i="0" u="none" strike="noStrike" cap="none" normalizeH="0" baseline="0" dirty="0">
                <a:ln>
                  <a:noFill/>
                </a:ln>
                <a:solidFill>
                  <a:srgbClr val="000000"/>
                </a:solidFill>
                <a:effectLst/>
              </a:rPr>
              <a:t> defines the most important heading. </a:t>
            </a:r>
            <a:r>
              <a:rPr kumimoji="0" lang="en-US" altLang="en-US" i="0" u="none" strike="noStrike" cap="none" normalizeH="0" baseline="0" dirty="0">
                <a:ln>
                  <a:noFill/>
                </a:ln>
                <a:solidFill>
                  <a:srgbClr val="DC143C"/>
                </a:solidFill>
                <a:effectLst/>
              </a:rPr>
              <a:t>&lt;h6&gt;</a:t>
            </a:r>
            <a:r>
              <a:rPr kumimoji="0" lang="en-US" altLang="en-US" i="0" u="none" strike="noStrike" cap="none" normalizeH="0" baseline="0" dirty="0">
                <a:ln>
                  <a:noFill/>
                </a:ln>
                <a:solidFill>
                  <a:srgbClr val="000000"/>
                </a:solidFill>
                <a:effectLst/>
              </a:rPr>
              <a:t> defines the least important heading.</a:t>
            </a:r>
            <a:r>
              <a:rPr kumimoji="0" lang="en-US" altLang="en-US" i="0" u="none" strike="noStrike" cap="none" normalizeH="0" baseline="0" dirty="0">
                <a:ln>
                  <a:noFill/>
                </a:ln>
                <a:solidFill>
                  <a:schemeClr val="tx1"/>
                </a:solidFill>
                <a:effectLst/>
              </a:rPr>
              <a:t> </a:t>
            </a:r>
            <a:endParaRPr lang="en-US" altLang="en-US" dirty="0"/>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i="0" u="none" strike="noStrike" cap="none" normalizeH="0" baseline="0" dirty="0">
                <a:ln>
                  <a:noFill/>
                </a:ln>
                <a:solidFill>
                  <a:schemeClr val="accent6"/>
                </a:solidFill>
                <a:effectLst/>
              </a:rPr>
              <a:t>&lt;p&gt; </a:t>
            </a:r>
            <a:r>
              <a:rPr lang="en-US" i="0" dirty="0">
                <a:solidFill>
                  <a:schemeClr val="accent6"/>
                </a:solidFill>
                <a:effectLst/>
              </a:rPr>
              <a:t>–</a:t>
            </a:r>
            <a:r>
              <a:rPr kumimoji="0" lang="en-US" altLang="en-US" i="0" u="none" strike="noStrike" cap="none" normalizeH="0" baseline="0" dirty="0">
                <a:ln>
                  <a:noFill/>
                </a:ln>
                <a:solidFill>
                  <a:schemeClr val="accent6"/>
                </a:solidFill>
                <a:effectLst/>
              </a:rPr>
              <a:t> Paragraph Tag: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&lt;p&gt;</a:t>
            </a:r>
            <a:r>
              <a:rPr kumimoji="0" lang="en-US" altLang="en-US" i="0" u="none" strike="noStrike" cap="none" normalizeH="0" baseline="0" dirty="0">
                <a:ln>
                  <a:noFill/>
                </a:ln>
                <a:solidFill>
                  <a:srgbClr val="000000"/>
                </a:solidFill>
                <a:effectLst/>
              </a:rPr>
              <a:t> tag defines a paragraph.</a:t>
            </a:r>
            <a:r>
              <a:rPr kumimoji="0" lang="en-US" altLang="en-US" i="0" u="none" strike="noStrike" cap="none" normalizeH="0" baseline="0" dirty="0">
                <a:ln>
                  <a:noFill/>
                </a:ln>
                <a:solidFill>
                  <a:schemeClr val="tx1"/>
                </a:solidFill>
                <a:effectLst/>
              </a:rPr>
              <a:t> </a:t>
            </a:r>
            <a:r>
              <a:rPr kumimoji="0" lang="en-US" altLang="en-US" i="0" u="none" strike="noStrike" cap="none" normalizeH="0" baseline="0" dirty="0">
                <a:ln>
                  <a:noFill/>
                </a:ln>
                <a:solidFill>
                  <a:srgbClr val="000000"/>
                </a:solidFill>
                <a:effectLst/>
              </a:rPr>
              <a:t>Browsers automatically add a single blank line before and after each </a:t>
            </a:r>
            <a:r>
              <a:rPr kumimoji="0" lang="en-US" altLang="en-US" i="0" u="none" strike="noStrike" cap="none" normalizeH="0" baseline="0" dirty="0">
                <a:ln>
                  <a:noFill/>
                </a:ln>
                <a:solidFill>
                  <a:srgbClr val="DC143C"/>
                </a:solidFill>
                <a:effectLst/>
              </a:rPr>
              <a:t>&lt;p&gt;</a:t>
            </a:r>
            <a:r>
              <a:rPr kumimoji="0" lang="en-US" altLang="en-US" i="0" u="none" strike="noStrike" cap="none" normalizeH="0" baseline="0" dirty="0">
                <a:ln>
                  <a:noFill/>
                </a:ln>
                <a:solidFill>
                  <a:srgbClr val="000000"/>
                </a:solidFill>
                <a:effectLst/>
              </a:rPr>
              <a:t> element.</a:t>
            </a:r>
            <a:r>
              <a:rPr kumimoji="0" lang="en-US" altLang="en-US" i="0" u="none" strike="noStrike" cap="none" normalizeH="0" baseline="0" dirty="0">
                <a:ln>
                  <a:noFill/>
                </a:ln>
                <a:solidFill>
                  <a:schemeClr val="tx1"/>
                </a:solidFill>
                <a:effectLst/>
              </a:rPr>
              <a:t> </a:t>
            </a:r>
          </a:p>
          <a:p>
            <a:pPr marL="285750" marR="0" lvl="0" indent="-285750" algn="just" defTabSz="914400" rtl="0" eaLnBrk="0" fontAlgn="base" latinLnBrk="0" hangingPunct="0">
              <a:spcBef>
                <a:spcPct val="0"/>
              </a:spcBef>
              <a:spcAft>
                <a:spcPct val="0"/>
              </a:spcAft>
              <a:buClrTx/>
              <a:buSzTx/>
              <a:buFont typeface="Wingdings" panose="05000000000000000000" pitchFamily="2" charset="2"/>
              <a:buChar char="§"/>
              <a:tabLst/>
            </a:pPr>
            <a:r>
              <a:rPr lang="en-US" altLang="en-US" dirty="0">
                <a:solidFill>
                  <a:schemeClr val="accent6"/>
                </a:solidFill>
              </a:rPr>
              <a:t>&lt;em&gt; </a:t>
            </a:r>
            <a:r>
              <a:rPr lang="en-US" i="0" dirty="0">
                <a:solidFill>
                  <a:schemeClr val="accent6"/>
                </a:solidFill>
                <a:effectLst/>
              </a:rPr>
              <a:t>–</a:t>
            </a:r>
            <a:r>
              <a:rPr lang="en-US" altLang="en-US" dirty="0">
                <a:solidFill>
                  <a:schemeClr val="accent6"/>
                </a:solidFill>
              </a:rPr>
              <a:t> E</a:t>
            </a:r>
            <a:r>
              <a:rPr lang="en-US" i="0" dirty="0">
                <a:solidFill>
                  <a:schemeClr val="accent6"/>
                </a:solidFill>
                <a:effectLst/>
              </a:rPr>
              <a:t>mphasized Tag: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&lt;em&gt;</a:t>
            </a:r>
            <a:r>
              <a:rPr kumimoji="0" lang="en-US" altLang="en-US" i="0" u="none" strike="noStrike" cap="none" normalizeH="0" baseline="0" dirty="0">
                <a:ln>
                  <a:noFill/>
                </a:ln>
                <a:solidFill>
                  <a:srgbClr val="000000"/>
                </a:solidFill>
                <a:effectLst/>
              </a:rPr>
              <a:t> tag is used to define emphasized text. The content inside is typically displayed in </a:t>
            </a:r>
            <a:r>
              <a:rPr kumimoji="0" lang="en-US" altLang="en-US" i="1" u="none" strike="noStrike" cap="none" normalizeH="0" baseline="0" dirty="0">
                <a:ln>
                  <a:noFill/>
                </a:ln>
                <a:solidFill>
                  <a:srgbClr val="000000"/>
                </a:solidFill>
                <a:effectLst/>
              </a:rPr>
              <a:t>italic</a:t>
            </a:r>
            <a:r>
              <a:rPr kumimoji="0" lang="en-US" altLang="en-US" i="0" u="none" strike="noStrike" cap="none" normalizeH="0" baseline="0" dirty="0">
                <a:ln>
                  <a:noFill/>
                </a:ln>
                <a:solidFill>
                  <a:srgbClr val="000000"/>
                </a:solidFill>
                <a:effectLst/>
              </a:rPr>
              <a:t>.</a:t>
            </a:r>
            <a:r>
              <a:rPr kumimoji="0" lang="en-US" altLang="en-US" i="0" u="none" strike="noStrike" cap="none" normalizeH="0" baseline="0" dirty="0">
                <a:ln>
                  <a:noFill/>
                </a:ln>
                <a:solidFill>
                  <a:schemeClr val="tx1"/>
                </a:solidFill>
                <a:effectLst/>
              </a:rPr>
              <a:t>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en-US" altLang="en-US" dirty="0">
                <a:solidFill>
                  <a:schemeClr val="accent6"/>
                </a:solidFill>
              </a:rPr>
              <a:t>&lt;b&gt; Tag: </a:t>
            </a:r>
            <a:r>
              <a:rPr lang="en-US" altLang="en-US" dirty="0"/>
              <a:t>The </a:t>
            </a:r>
            <a:r>
              <a:rPr lang="en-US" altLang="en-US" dirty="0">
                <a:solidFill>
                  <a:schemeClr val="accent6"/>
                </a:solidFill>
              </a:rPr>
              <a:t>&lt;b&gt; </a:t>
            </a:r>
            <a:r>
              <a:rPr lang="en-US" altLang="en-US" dirty="0"/>
              <a:t>tag specifies bold text without any extra importance.</a:t>
            </a:r>
          </a:p>
          <a:p>
            <a:pPr marL="285750" indent="-285750" algn="just" eaLnBrk="0" fontAlgn="base" hangingPunct="0">
              <a:lnSpc>
                <a:spcPct val="150000"/>
              </a:lnSpc>
              <a:spcBef>
                <a:spcPct val="0"/>
              </a:spcBef>
              <a:spcAft>
                <a:spcPct val="0"/>
              </a:spcAft>
              <a:buFont typeface="Wingdings" panose="05000000000000000000" pitchFamily="2" charset="2"/>
              <a:buChar char="§"/>
            </a:pPr>
            <a:r>
              <a:rPr lang="en-US" altLang="en-US" dirty="0">
                <a:solidFill>
                  <a:schemeClr val="accent6"/>
                </a:solidFill>
              </a:rPr>
              <a:t>&lt;br&gt; Tag: </a:t>
            </a: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&lt;br&gt;</a:t>
            </a:r>
            <a:r>
              <a:rPr kumimoji="0" lang="en-US" altLang="en-US" b="0" i="0" u="none" strike="noStrike" cap="none" normalizeH="0" baseline="0" dirty="0">
                <a:ln>
                  <a:noFill/>
                </a:ln>
                <a:solidFill>
                  <a:srgbClr val="000000"/>
                </a:solidFill>
                <a:effectLst/>
              </a:rPr>
              <a:t> tag inserts a single line break.</a:t>
            </a:r>
            <a:r>
              <a:rPr kumimoji="0" lang="en-US" altLang="en-US" b="0" i="0" u="none" strike="noStrike" cap="none" normalizeH="0" baseline="0" dirty="0">
                <a:ln>
                  <a:noFill/>
                </a:ln>
                <a:solidFill>
                  <a:schemeClr val="tx1"/>
                </a:solidFill>
                <a:effectLst/>
              </a:rPr>
              <a:t> </a:t>
            </a:r>
          </a:p>
          <a:p>
            <a:pPr marR="0" lvl="0" algn="just" defTabSz="914400" rtl="0" eaLnBrk="0" fontAlgn="base" latinLnBrk="0" hangingPunct="0">
              <a:spcBef>
                <a:spcPct val="0"/>
              </a:spcBef>
              <a:spcAft>
                <a:spcPct val="0"/>
              </a:spcAft>
              <a:buClrTx/>
              <a:buSzTx/>
              <a:tabLst/>
            </a:pPr>
            <a:endParaRPr lang="en-US" altLang="en-US" dirty="0"/>
          </a:p>
        </p:txBody>
      </p:sp>
      <p:pic>
        <p:nvPicPr>
          <p:cNvPr id="16" name="Picture 15">
            <a:extLst>
              <a:ext uri="{FF2B5EF4-FFF2-40B4-BE49-F238E27FC236}">
                <a16:creationId xmlns:a16="http://schemas.microsoft.com/office/drawing/2014/main" id="{C3AF016B-BC91-4E70-AD4C-72C8FFEBAC78}"/>
              </a:ext>
            </a:extLst>
          </p:cNvPr>
          <p:cNvPicPr>
            <a:picLocks noChangeAspect="1"/>
          </p:cNvPicPr>
          <p:nvPr/>
        </p:nvPicPr>
        <p:blipFill>
          <a:blip r:embed="rId2"/>
          <a:stretch>
            <a:fillRect/>
          </a:stretch>
        </p:blipFill>
        <p:spPr>
          <a:xfrm>
            <a:off x="3073933" y="5829667"/>
            <a:ext cx="6044133" cy="809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76996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HTML Tags Continue…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863123"/>
            <a:ext cx="11930236" cy="4204356"/>
          </a:xfrm>
          <a:prstGeom prst="rect">
            <a:avLst/>
          </a:prstGeom>
          <a:noFill/>
        </p:spPr>
        <p:txBody>
          <a:bodyPr wrap="square" rtlCol="0">
            <a:spAutoFit/>
          </a:bodyPr>
          <a:lstStyle/>
          <a:p>
            <a:pPr marL="285750" indent="-285750" algn="just" eaLnBrk="0" fontAlgn="base" hangingPunct="0">
              <a:lnSpc>
                <a:spcPct val="150000"/>
              </a:lnSpc>
              <a:spcBef>
                <a:spcPct val="0"/>
              </a:spcBef>
              <a:spcAft>
                <a:spcPct val="0"/>
              </a:spcAft>
              <a:buFont typeface="Wingdings" panose="05000000000000000000" pitchFamily="2" charset="2"/>
              <a:buChar char="§"/>
            </a:pPr>
            <a:r>
              <a:rPr kumimoji="0" lang="en-US" altLang="en-US" i="0" u="none" strike="noStrike" cap="none" normalizeH="0" baseline="0" dirty="0">
                <a:ln>
                  <a:noFill/>
                </a:ln>
                <a:solidFill>
                  <a:schemeClr val="accent6"/>
                </a:solidFill>
                <a:effectLst/>
              </a:rPr>
              <a:t>&lt;title&gt; – Title Tag: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&lt;title&gt;</a:t>
            </a:r>
            <a:r>
              <a:rPr kumimoji="0" lang="en-US" altLang="en-US" i="0" u="none" strike="noStrike" cap="none" normalizeH="0" baseline="0" dirty="0">
                <a:ln>
                  <a:noFill/>
                </a:ln>
                <a:solidFill>
                  <a:srgbClr val="000000"/>
                </a:solidFill>
                <a:effectLst/>
              </a:rPr>
              <a:t> tag defines the title of the document. The title must be text-only, and it is shown in the browser's title bar or in the page's tab.</a:t>
            </a:r>
            <a:r>
              <a:rPr kumimoji="0" lang="en-US" altLang="en-US" i="0" u="none" strike="noStrike" cap="none" normalizeH="0" baseline="0" dirty="0">
                <a:ln>
                  <a:noFill/>
                </a:ln>
                <a:solidFill>
                  <a:schemeClr val="tx1"/>
                </a:solidFill>
                <a:effectLst/>
              </a:rPr>
              <a:t> </a:t>
            </a:r>
          </a:p>
          <a:p>
            <a:pPr marL="285750" indent="-285750" algn="just" eaLnBrk="0" fontAlgn="base" hangingPunct="0">
              <a:lnSpc>
                <a:spcPct val="150000"/>
              </a:lnSpc>
              <a:spcBef>
                <a:spcPct val="0"/>
              </a:spcBef>
              <a:spcAft>
                <a:spcPct val="0"/>
              </a:spcAft>
              <a:buFont typeface="Wingdings" panose="05000000000000000000" pitchFamily="2" charset="2"/>
              <a:buChar char="§"/>
            </a:pPr>
            <a:r>
              <a:rPr kumimoji="0" lang="en-US" altLang="en-US" i="0" u="none" strike="noStrike" cap="none" normalizeH="0" baseline="0" dirty="0">
                <a:ln>
                  <a:noFill/>
                </a:ln>
                <a:solidFill>
                  <a:schemeClr val="accent6"/>
                </a:solidFill>
                <a:effectLst/>
              </a:rPr>
              <a:t>&lt;meta&gt; – Meta Tag: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&lt;meta&gt;</a:t>
            </a:r>
            <a:r>
              <a:rPr kumimoji="0" lang="en-US" altLang="en-US" i="0" u="none" strike="noStrike" cap="none" normalizeH="0" baseline="0" dirty="0">
                <a:ln>
                  <a:noFill/>
                </a:ln>
                <a:solidFill>
                  <a:srgbClr val="000000"/>
                </a:solidFill>
                <a:effectLst/>
              </a:rPr>
              <a:t> tag defines metadata about an HTML document. Metadata is data (information) about data.</a:t>
            </a:r>
            <a:r>
              <a:rPr kumimoji="0" lang="en-US" altLang="en-US" i="0" u="none" strike="noStrike" cap="none" normalizeH="0" baseline="0" dirty="0">
                <a:ln>
                  <a:noFill/>
                </a:ln>
                <a:solidFill>
                  <a:schemeClr val="tx1"/>
                </a:solidFill>
                <a:effectLst/>
              </a:rPr>
              <a:t> </a:t>
            </a:r>
          </a:p>
          <a:p>
            <a:pPr marL="285750" indent="-285750" algn="just" eaLnBrk="0" fontAlgn="base" hangingPunct="0">
              <a:lnSpc>
                <a:spcPct val="150000"/>
              </a:lnSpc>
              <a:spcBef>
                <a:spcPct val="0"/>
              </a:spcBef>
              <a:spcAft>
                <a:spcPct val="0"/>
              </a:spcAft>
              <a:buFont typeface="Wingdings" panose="05000000000000000000" pitchFamily="2" charset="2"/>
              <a:buChar char="§"/>
            </a:pPr>
            <a:r>
              <a:rPr lang="en-US" altLang="en-US" dirty="0">
                <a:solidFill>
                  <a:schemeClr val="accent6"/>
                </a:solidFill>
              </a:rPr>
              <a:t>&lt;a&gt; </a:t>
            </a:r>
            <a:r>
              <a:rPr lang="en-US" i="0" dirty="0">
                <a:solidFill>
                  <a:schemeClr val="accent6"/>
                </a:solidFill>
                <a:effectLst/>
              </a:rPr>
              <a:t>–</a:t>
            </a:r>
            <a:r>
              <a:rPr lang="en-US" altLang="en-US" dirty="0">
                <a:solidFill>
                  <a:schemeClr val="accent6"/>
                </a:solidFill>
              </a:rPr>
              <a:t> Anchor Tag: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&lt;a&gt;</a:t>
            </a:r>
            <a:r>
              <a:rPr kumimoji="0" lang="en-US" altLang="en-US" i="0" u="none" strike="noStrike" cap="none" normalizeH="0" baseline="0" dirty="0">
                <a:ln>
                  <a:noFill/>
                </a:ln>
                <a:solidFill>
                  <a:srgbClr val="000000"/>
                </a:solidFill>
                <a:effectLst/>
              </a:rPr>
              <a:t> tag defines a hyperlink, which is used to link from one page to another.</a:t>
            </a:r>
            <a:r>
              <a:rPr kumimoji="0" lang="en-US" altLang="en-US" i="0" u="none" strike="noStrike" cap="none" normalizeH="0" baseline="0" dirty="0">
                <a:ln>
                  <a:noFill/>
                </a:ln>
                <a:solidFill>
                  <a:schemeClr val="tx1"/>
                </a:solidFill>
                <a:effectLst/>
              </a:rPr>
              <a:t> </a:t>
            </a:r>
            <a:r>
              <a:rPr kumimoji="0" lang="en-US" altLang="en-US" i="0" u="none" strike="noStrike" cap="none" normalizeH="0" baseline="0" dirty="0">
                <a:ln>
                  <a:noFill/>
                </a:ln>
                <a:solidFill>
                  <a:srgbClr val="000000"/>
                </a:solidFill>
                <a:effectLst/>
              </a:rPr>
              <a:t>The most important attribute of the </a:t>
            </a:r>
            <a:r>
              <a:rPr kumimoji="0" lang="en-US" altLang="en-US" i="0" u="none" strike="noStrike" cap="none" normalizeH="0" baseline="0" dirty="0">
                <a:ln>
                  <a:noFill/>
                </a:ln>
                <a:solidFill>
                  <a:srgbClr val="DC143C"/>
                </a:solidFill>
                <a:effectLst/>
              </a:rPr>
              <a:t>&lt;a&gt;</a:t>
            </a:r>
            <a:r>
              <a:rPr kumimoji="0" lang="en-US" altLang="en-US" i="0" u="none" strike="noStrike" cap="none" normalizeH="0" baseline="0" dirty="0">
                <a:ln>
                  <a:noFill/>
                </a:ln>
                <a:solidFill>
                  <a:srgbClr val="000000"/>
                </a:solidFill>
                <a:effectLst/>
              </a:rPr>
              <a:t> element is the </a:t>
            </a:r>
            <a:r>
              <a:rPr kumimoji="0" lang="en-US" altLang="en-US" i="0" u="none" strike="noStrike" cap="none" normalizeH="0" baseline="0" dirty="0">
                <a:ln>
                  <a:noFill/>
                </a:ln>
                <a:solidFill>
                  <a:srgbClr val="DC143C"/>
                </a:solidFill>
                <a:effectLst/>
              </a:rPr>
              <a:t>href</a:t>
            </a:r>
            <a:r>
              <a:rPr kumimoji="0" lang="en-US" altLang="en-US" i="0" u="none" strike="noStrike" cap="none" normalizeH="0" baseline="0" dirty="0">
                <a:ln>
                  <a:noFill/>
                </a:ln>
                <a:solidFill>
                  <a:srgbClr val="000000"/>
                </a:solidFill>
                <a:effectLst/>
              </a:rPr>
              <a:t> attribute, which indicates the link's destination.</a:t>
            </a:r>
            <a:r>
              <a:rPr kumimoji="0" lang="en-US" altLang="en-US" i="0" u="none" strike="noStrike" cap="none" normalizeH="0" baseline="0" dirty="0">
                <a:ln>
                  <a:noFill/>
                </a:ln>
                <a:solidFill>
                  <a:schemeClr val="tx1"/>
                </a:solidFill>
                <a:effectLst/>
              </a:rPr>
              <a:t> </a:t>
            </a:r>
            <a:endParaRPr lang="en-US" altLang="en-US" dirty="0"/>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i="0" u="none" strike="noStrike" cap="none" normalizeH="0" baseline="0" dirty="0">
                <a:ln>
                  <a:noFill/>
                </a:ln>
                <a:solidFill>
                  <a:schemeClr val="accent6"/>
                </a:solidFill>
                <a:effectLst/>
              </a:rPr>
              <a:t>&lt;img&gt; </a:t>
            </a:r>
            <a:r>
              <a:rPr lang="en-US" i="0" dirty="0">
                <a:solidFill>
                  <a:schemeClr val="accent6"/>
                </a:solidFill>
                <a:effectLst/>
              </a:rPr>
              <a:t>–</a:t>
            </a:r>
            <a:r>
              <a:rPr kumimoji="0" lang="en-US" altLang="en-US" i="0" u="none" strike="noStrike" cap="none" normalizeH="0" baseline="0" dirty="0">
                <a:ln>
                  <a:noFill/>
                </a:ln>
                <a:solidFill>
                  <a:schemeClr val="accent6"/>
                </a:solidFill>
                <a:effectLst/>
              </a:rPr>
              <a:t> Image Tag: </a:t>
            </a:r>
            <a:r>
              <a:rPr kumimoji="0" lang="en-US" altLang="en-US" i="0" u="none" strike="noStrike" cap="none" normalizeH="0" baseline="0" dirty="0">
                <a:ln>
                  <a:noFill/>
                </a:ln>
                <a:effectLst/>
              </a:rPr>
              <a:t>The &lt;</a:t>
            </a:r>
            <a:r>
              <a:rPr kumimoji="0" lang="en-US" altLang="en-US" i="0" u="none" strike="noStrike" cap="none" normalizeH="0" baseline="0" dirty="0">
                <a:ln>
                  <a:noFill/>
                </a:ln>
                <a:effectLst/>
                <a:cs typeface="Courier New" panose="02070309020205020404" pitchFamily="49" charset="0"/>
              </a:rPr>
              <a:t>img&gt; tag is used to embed an image in HTML Page.</a:t>
            </a:r>
            <a:r>
              <a:rPr kumimoji="0" lang="en-US" altLang="en-US" i="0" u="none" strike="noStrike" cap="none" normalizeH="0" baseline="0" dirty="0">
                <a:ln>
                  <a:noFill/>
                </a:ln>
                <a:effectLst/>
              </a:rPr>
              <a:t> </a:t>
            </a:r>
          </a:p>
          <a:p>
            <a:pPr marL="285750" indent="-285750" algn="just" eaLnBrk="0" fontAlgn="base" hangingPunct="0">
              <a:lnSpc>
                <a:spcPct val="150000"/>
              </a:lnSpc>
              <a:spcBef>
                <a:spcPct val="0"/>
              </a:spcBef>
              <a:spcAft>
                <a:spcPct val="0"/>
              </a:spcAft>
              <a:buFont typeface="Wingdings" panose="05000000000000000000" pitchFamily="2" charset="2"/>
              <a:buChar char="§"/>
            </a:pPr>
            <a:r>
              <a:rPr lang="en-US" altLang="en-US" dirty="0">
                <a:solidFill>
                  <a:schemeClr val="accent6"/>
                </a:solidFill>
              </a:rPr>
              <a:t>&lt;input&gt; – Input Tag: </a:t>
            </a: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&lt;input&gt;</a:t>
            </a:r>
            <a:r>
              <a:rPr kumimoji="0" lang="en-US" altLang="en-US" b="0" i="0" u="none" strike="noStrike" cap="none" normalizeH="0" baseline="0" dirty="0">
                <a:ln>
                  <a:noFill/>
                </a:ln>
                <a:solidFill>
                  <a:srgbClr val="000000"/>
                </a:solidFill>
                <a:effectLst/>
              </a:rPr>
              <a:t> tag specifies an input field where the user can enter data.</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&lt;input&gt;</a:t>
            </a:r>
            <a:r>
              <a:rPr kumimoji="0" lang="en-US" altLang="en-US" b="0" i="0" u="none" strike="noStrike" cap="none" normalizeH="0" baseline="0" dirty="0">
                <a:ln>
                  <a:noFill/>
                </a:ln>
                <a:solidFill>
                  <a:srgbClr val="000000"/>
                </a:solidFill>
                <a:effectLst/>
              </a:rPr>
              <a:t> element is the most important form element.</a:t>
            </a:r>
            <a:r>
              <a:rPr kumimoji="0" lang="en-US" altLang="en-US" b="0" i="0" u="none" strike="noStrike" cap="none" normalizeH="0" baseline="0" dirty="0">
                <a:ln>
                  <a:noFill/>
                </a:ln>
                <a:solidFill>
                  <a:schemeClr val="tx1"/>
                </a:solidFill>
                <a:effectLst/>
              </a:rPr>
              <a:t> </a:t>
            </a:r>
          </a:p>
          <a:p>
            <a:pPr marL="285750" indent="-285750" algn="just" eaLnBrk="0" fontAlgn="base" hangingPunct="0">
              <a:lnSpc>
                <a:spcPct val="150000"/>
              </a:lnSpc>
              <a:spcBef>
                <a:spcPct val="0"/>
              </a:spcBef>
              <a:spcAft>
                <a:spcPct val="0"/>
              </a:spcAft>
              <a:buFont typeface="Wingdings" panose="05000000000000000000" pitchFamily="2" charset="2"/>
              <a:buChar char="§"/>
            </a:pPr>
            <a:r>
              <a:rPr kumimoji="0" lang="en-US" altLang="en-US" b="0" i="0" u="none" strike="noStrike" cap="none" normalizeH="0" baseline="0" dirty="0">
                <a:ln>
                  <a:noFill/>
                </a:ln>
                <a:solidFill>
                  <a:schemeClr val="accent6"/>
                </a:solidFill>
                <a:effectLst/>
              </a:rPr>
              <a:t>&lt;label&gt; – Label Tag: </a:t>
            </a: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&lt;label&gt;</a:t>
            </a:r>
            <a:r>
              <a:rPr kumimoji="0" lang="en-US" altLang="en-US" b="0" i="0" u="none" strike="noStrike" cap="none" normalizeH="0" baseline="0" dirty="0">
                <a:ln>
                  <a:noFill/>
                </a:ln>
                <a:solidFill>
                  <a:srgbClr val="000000"/>
                </a:solidFill>
                <a:effectLst/>
              </a:rPr>
              <a:t> tag defines a label for several elements like &lt;input&gt; tag.</a:t>
            </a: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411558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Basic HTML Tags </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Create a simple HTML page using the basic HTML Tags like &lt;h1&gt; to &lt;h6&gt;, &lt;p&gt;, &lt;em&gt;, &lt;b&gt;, &lt;img&gt; and &lt;a&gt;.</a:t>
            </a:r>
          </a:p>
          <a:p>
            <a:endParaRPr lang="en-US" dirty="0"/>
          </a:p>
          <a:p>
            <a:r>
              <a:rPr lang="en-US" dirty="0"/>
              <a:t>Code Links:</a:t>
            </a:r>
          </a:p>
          <a:p>
            <a:pPr marL="285750" indent="-285750">
              <a:buFontTx/>
              <a:buChar char="-"/>
            </a:pPr>
            <a:r>
              <a:rPr lang="en-US" dirty="0"/>
              <a:t>index.html</a:t>
            </a:r>
          </a:p>
          <a:p>
            <a:pPr marL="285750" indent="-285750">
              <a:buFontTx/>
              <a:buChar char="-"/>
            </a:pPr>
            <a:r>
              <a:rPr lang="en-US" dirty="0"/>
              <a:t>image</a:t>
            </a:r>
          </a:p>
        </p:txBody>
      </p:sp>
    </p:spTree>
    <p:extLst>
      <p:ext uri="{BB962C8B-B14F-4D97-AF65-F5344CB8AC3E}">
        <p14:creationId xmlns:p14="http://schemas.microsoft.com/office/powerpoint/2010/main" val="522244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 Form Submit and Input Field Types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2585323"/>
          </a:xfrm>
          <a:prstGeom prst="rect">
            <a:avLst/>
          </a:prstGeom>
          <a:noFill/>
        </p:spPr>
        <p:txBody>
          <a:bodyPr wrap="square" rtlCol="0">
            <a:spAutoFit/>
          </a:bodyPr>
          <a:lstStyle/>
          <a:p>
            <a:pPr algn="just"/>
            <a:r>
              <a:rPr lang="en-US" b="1" i="0" dirty="0">
                <a:solidFill>
                  <a:srgbClr val="000000"/>
                </a:solidFill>
                <a:effectLst/>
              </a:rPr>
              <a:t>Form in HTML</a:t>
            </a:r>
            <a:endParaRPr kumimoji="0" lang="en-US" altLang="en-US" b="0" i="0" u="none" strike="noStrike" cap="none" normalizeH="0" baseline="0" dirty="0">
              <a:ln>
                <a:noFill/>
              </a:ln>
              <a:solidFill>
                <a:schemeClr val="tx1"/>
              </a:solidFill>
              <a:effectLst/>
            </a:endParaRPr>
          </a:p>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&lt;form&gt;</a:t>
            </a:r>
            <a:r>
              <a:rPr kumimoji="0" lang="en-US" altLang="en-US" b="0" i="0" u="none" strike="noStrike" cap="none" normalizeH="0" baseline="0" dirty="0">
                <a:ln>
                  <a:noFill/>
                </a:ln>
                <a:solidFill>
                  <a:srgbClr val="000000"/>
                </a:solidFill>
                <a:effectLst/>
              </a:rPr>
              <a:t> element is a container for different types of input elements, such as: text fields, checkboxes, radio buttons, submit buttons, etc.</a:t>
            </a:r>
          </a:p>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The HTML </a:t>
            </a:r>
            <a:r>
              <a:rPr kumimoji="0" lang="en-US" altLang="en-US" b="0" i="0" u="none" strike="noStrike" cap="none" normalizeH="0" baseline="0" dirty="0">
                <a:ln>
                  <a:noFill/>
                </a:ln>
                <a:solidFill>
                  <a:srgbClr val="DC143C"/>
                </a:solidFill>
                <a:effectLst/>
              </a:rPr>
              <a:t>&lt;form&gt;</a:t>
            </a:r>
            <a:r>
              <a:rPr kumimoji="0" lang="en-US" altLang="en-US" b="0" i="0" u="none" strike="noStrike" cap="none" normalizeH="0" baseline="0" dirty="0">
                <a:ln>
                  <a:noFill/>
                </a:ln>
                <a:solidFill>
                  <a:srgbClr val="000000"/>
                </a:solidFill>
                <a:effectLst/>
              </a:rPr>
              <a:t> element is used to create an HTML form for user input.</a:t>
            </a:r>
          </a:p>
          <a:p>
            <a:pPr marL="285750" indent="-285750" algn="just">
              <a:buFont typeface="Wingdings" panose="05000000000000000000" pitchFamily="2" charset="2"/>
              <a:buChar char="§"/>
            </a:pPr>
            <a:r>
              <a:rPr lang="en-US" b="0" i="0" dirty="0">
                <a:solidFill>
                  <a:srgbClr val="000000"/>
                </a:solidFill>
                <a:effectLst/>
              </a:rPr>
              <a:t>The user input is most often sent to a server for processing.</a:t>
            </a:r>
            <a:r>
              <a:rPr kumimoji="0" lang="en-US" altLang="en-US" b="0" i="0" u="none" strike="noStrike" cap="none" normalizeH="0" baseline="0" dirty="0">
                <a:ln>
                  <a:noFill/>
                </a:ln>
                <a:solidFill>
                  <a:schemeClr val="tx1"/>
                </a:solidFill>
                <a:effectLst/>
              </a:rPr>
              <a:t> </a:t>
            </a:r>
          </a:p>
          <a:p>
            <a:pPr algn="just"/>
            <a:endParaRPr lang="en-US" altLang="en-US" dirty="0"/>
          </a:p>
          <a:p>
            <a:pPr algn="just"/>
            <a:r>
              <a:rPr kumimoji="0" lang="en-US" altLang="en-US" b="1" i="0" u="none" strike="noStrike" cap="none" normalizeH="0" baseline="0" dirty="0">
                <a:ln>
                  <a:noFill/>
                </a:ln>
                <a:solidFill>
                  <a:schemeClr val="tx1"/>
                </a:solidFill>
                <a:effectLst/>
              </a:rPr>
              <a:t>Submit Button</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&lt;input type="submit"&gt;</a:t>
            </a:r>
            <a:r>
              <a:rPr kumimoji="0" lang="en-US" altLang="en-US" b="0" i="0" u="none" strike="noStrike" cap="none" normalizeH="0" baseline="0" dirty="0">
                <a:ln>
                  <a:noFill/>
                </a:ln>
                <a:solidFill>
                  <a:srgbClr val="000000"/>
                </a:solidFill>
                <a:effectLst/>
              </a:rPr>
              <a:t> defines a button for submitting the form data to a form-handler.</a:t>
            </a:r>
            <a:endParaRPr kumimoji="0" lang="en-US" altLang="en-US"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rgbClr val="000000"/>
                </a:solidFill>
                <a:effectLst/>
              </a:rPr>
              <a:t>The form-handler is typically a file on the server or a web page with a script for processing input data.</a:t>
            </a:r>
            <a:endParaRPr kumimoji="0" lang="en-US" altLang="en-US" b="0" i="0" u="none" strike="noStrike" cap="none" normalizeH="0" baseline="0" dirty="0">
              <a:ln>
                <a:noFill/>
              </a:ln>
              <a:solidFill>
                <a:schemeClr val="tx1"/>
              </a:solidFill>
              <a:effectLst/>
            </a:endParaRPr>
          </a:p>
        </p:txBody>
      </p:sp>
      <p:pic>
        <p:nvPicPr>
          <p:cNvPr id="7" name="Picture 6">
            <a:extLst>
              <a:ext uri="{FF2B5EF4-FFF2-40B4-BE49-F238E27FC236}">
                <a16:creationId xmlns:a16="http://schemas.microsoft.com/office/drawing/2014/main" id="{5095BE95-C31E-4F50-9E02-3D2E5DC35BD5}"/>
              </a:ext>
            </a:extLst>
          </p:cNvPr>
          <p:cNvPicPr>
            <a:picLocks noChangeAspect="1"/>
          </p:cNvPicPr>
          <p:nvPr/>
        </p:nvPicPr>
        <p:blipFill>
          <a:blip r:embed="rId2"/>
          <a:stretch>
            <a:fillRect/>
          </a:stretch>
        </p:blipFill>
        <p:spPr>
          <a:xfrm>
            <a:off x="8461509" y="3429000"/>
            <a:ext cx="2961897" cy="14434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7FD3F83A-0ACD-40A0-A65F-CAF30ECAA7E0}"/>
              </a:ext>
            </a:extLst>
          </p:cNvPr>
          <p:cNvSpPr txBox="1"/>
          <p:nvPr/>
        </p:nvSpPr>
        <p:spPr>
          <a:xfrm>
            <a:off x="261764" y="3364413"/>
            <a:ext cx="7385032" cy="2862322"/>
          </a:xfrm>
          <a:prstGeom prst="rect">
            <a:avLst/>
          </a:prstGeom>
          <a:noFill/>
        </p:spPr>
        <p:txBody>
          <a:bodyPr wrap="square" rtlCol="0">
            <a:spAutoFit/>
          </a:bodyPr>
          <a:lstStyle/>
          <a:p>
            <a:r>
              <a:rPr lang="en-US" b="1" dirty="0"/>
              <a:t>The &lt;input&gt; Element</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rgbClr val="000000"/>
                </a:solidFill>
                <a:effectLst/>
              </a:rPr>
              <a:t>The HTML </a:t>
            </a:r>
            <a:r>
              <a:rPr kumimoji="0" lang="en-US" altLang="en-US" b="0" i="0" u="none" strike="noStrike" cap="none" normalizeH="0" baseline="0" dirty="0">
                <a:ln>
                  <a:noFill/>
                </a:ln>
                <a:solidFill>
                  <a:srgbClr val="DC143C"/>
                </a:solidFill>
                <a:effectLst/>
              </a:rPr>
              <a:t>&lt;input&gt;</a:t>
            </a:r>
            <a:r>
              <a:rPr kumimoji="0" lang="en-US" altLang="en-US" b="0" i="0" u="none" strike="noStrike" cap="none" normalizeH="0" baseline="0" dirty="0">
                <a:ln>
                  <a:noFill/>
                </a:ln>
                <a:solidFill>
                  <a:srgbClr val="000000"/>
                </a:solidFill>
                <a:effectLst/>
              </a:rPr>
              <a:t> element is the most used form element.</a:t>
            </a:r>
            <a:endParaRPr kumimoji="0" lang="en-US" altLang="en-US"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rgbClr val="000000"/>
                </a:solidFill>
                <a:effectLst/>
              </a:rPr>
              <a:t>An </a:t>
            </a:r>
            <a:r>
              <a:rPr kumimoji="0" lang="en-US" altLang="en-US" b="0" i="0" u="none" strike="noStrike" cap="none" normalizeH="0" baseline="0" dirty="0">
                <a:ln>
                  <a:noFill/>
                </a:ln>
                <a:solidFill>
                  <a:srgbClr val="DC143C"/>
                </a:solidFill>
                <a:effectLst/>
              </a:rPr>
              <a:t>&lt;input&gt;</a:t>
            </a:r>
            <a:r>
              <a:rPr kumimoji="0" lang="en-US" altLang="en-US" b="0" i="0" u="none" strike="noStrike" cap="none" normalizeH="0" baseline="0" dirty="0">
                <a:ln>
                  <a:noFill/>
                </a:ln>
                <a:solidFill>
                  <a:srgbClr val="000000"/>
                </a:solidFill>
                <a:effectLst/>
              </a:rPr>
              <a:t> element can be displayed in many ways, depending on the </a:t>
            </a:r>
            <a:r>
              <a:rPr kumimoji="0" lang="en-US" altLang="en-US" b="0" i="0" u="none" strike="noStrike" cap="none" normalizeH="0" baseline="0" dirty="0">
                <a:ln>
                  <a:noFill/>
                </a:ln>
                <a:solidFill>
                  <a:srgbClr val="DC143C"/>
                </a:solidFill>
                <a:effectLst/>
              </a:rPr>
              <a:t>type</a:t>
            </a:r>
            <a:r>
              <a:rPr kumimoji="0" lang="en-US" altLang="en-US" b="0" i="0" u="none" strike="noStrike" cap="none" normalizeH="0" baseline="0" dirty="0">
                <a:ln>
                  <a:noFill/>
                </a:ln>
                <a:solidFill>
                  <a:srgbClr val="000000"/>
                </a:solidFill>
                <a:effectLst/>
              </a:rPr>
              <a:t> attribute.</a:t>
            </a:r>
          </a:p>
          <a:p>
            <a:pPr marR="0" lvl="0" algn="just"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endParaRPr>
          </a:p>
          <a:p>
            <a:r>
              <a:rPr lang="en-US" b="0" i="0" dirty="0">
                <a:solidFill>
                  <a:srgbClr val="000000"/>
                </a:solidFill>
                <a:effectLst/>
              </a:rPr>
              <a:t>Here are some examples:</a:t>
            </a:r>
          </a:p>
          <a:p>
            <a:r>
              <a:rPr lang="en-US" b="0" dirty="0">
                <a:solidFill>
                  <a:srgbClr val="800000"/>
                </a:solidFill>
                <a:effectLst/>
              </a:rPr>
              <a:t>&lt;input</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"color"</a:t>
            </a:r>
            <a:r>
              <a:rPr lang="en-US" b="0" dirty="0">
                <a:solidFill>
                  <a:srgbClr val="800000"/>
                </a:solidFill>
                <a:effectLst/>
              </a:rPr>
              <a:t>&gt;</a:t>
            </a:r>
            <a:endParaRPr lang="en-US" dirty="0">
              <a:solidFill>
                <a:srgbClr val="000000"/>
              </a:solidFill>
            </a:endParaRPr>
          </a:p>
          <a:p>
            <a:r>
              <a:rPr lang="en-US" b="0" dirty="0">
                <a:solidFill>
                  <a:srgbClr val="800000"/>
                </a:solidFill>
                <a:effectLst/>
              </a:rPr>
              <a:t>&lt;input</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"number"</a:t>
            </a:r>
            <a:r>
              <a:rPr lang="en-US" b="0" dirty="0">
                <a:solidFill>
                  <a:srgbClr val="800000"/>
                </a:solidFill>
                <a:effectLst/>
              </a:rPr>
              <a:t>&gt;</a:t>
            </a:r>
            <a:endParaRPr lang="en-US" dirty="0">
              <a:solidFill>
                <a:srgbClr val="000000"/>
              </a:solidFill>
            </a:endParaRPr>
          </a:p>
          <a:p>
            <a:r>
              <a:rPr lang="en-US" b="0" dirty="0">
                <a:solidFill>
                  <a:srgbClr val="800000"/>
                </a:solidFill>
                <a:effectLst/>
              </a:rPr>
              <a:t>&lt;input</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"date"</a:t>
            </a:r>
            <a:r>
              <a:rPr lang="en-US" b="0" dirty="0">
                <a:solidFill>
                  <a:srgbClr val="800000"/>
                </a:solidFill>
                <a:effectLst/>
              </a:rPr>
              <a:t>&gt;</a:t>
            </a:r>
            <a:endParaRPr lang="en-US" dirty="0">
              <a:solidFill>
                <a:srgbClr val="000000"/>
              </a:solidFill>
            </a:endParaRPr>
          </a:p>
          <a:p>
            <a:r>
              <a:rPr lang="en-US" b="0" dirty="0">
                <a:solidFill>
                  <a:srgbClr val="800000"/>
                </a:solidFill>
                <a:effectLst/>
              </a:rPr>
              <a:t>&lt;input</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"email"</a:t>
            </a:r>
            <a:r>
              <a:rPr lang="en-US" b="0" dirty="0">
                <a:solidFill>
                  <a:srgbClr val="800000"/>
                </a:solidFill>
                <a:effectLst/>
              </a:rPr>
              <a:t>&gt;</a:t>
            </a:r>
            <a:endParaRPr lang="en-US" b="0" dirty="0">
              <a:solidFill>
                <a:srgbClr val="000000"/>
              </a:solidFill>
              <a:effectLst/>
            </a:endParaRPr>
          </a:p>
        </p:txBody>
      </p:sp>
      <p:pic>
        <p:nvPicPr>
          <p:cNvPr id="12" name="Picture 11">
            <a:extLst>
              <a:ext uri="{FF2B5EF4-FFF2-40B4-BE49-F238E27FC236}">
                <a16:creationId xmlns:a16="http://schemas.microsoft.com/office/drawing/2014/main" id="{432B3624-03BA-466C-9767-752EEC4019C4}"/>
              </a:ext>
            </a:extLst>
          </p:cNvPr>
          <p:cNvPicPr>
            <a:picLocks noChangeAspect="1"/>
          </p:cNvPicPr>
          <p:nvPr/>
        </p:nvPicPr>
        <p:blipFill>
          <a:blip r:embed="rId3"/>
          <a:stretch>
            <a:fillRect/>
          </a:stretch>
        </p:blipFill>
        <p:spPr>
          <a:xfrm>
            <a:off x="4170573" y="5306435"/>
            <a:ext cx="6867432" cy="707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66271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Form and Form Submit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lgn="just">
              <a:buFontTx/>
              <a:buChar char="-"/>
            </a:pPr>
            <a:r>
              <a:rPr lang="en-US" dirty="0"/>
              <a:t>Create a form using the input and label elements and also create a submit button using the input field of type submit.</a:t>
            </a:r>
          </a:p>
          <a:p>
            <a:pPr marL="285750" indent="-285750" algn="just">
              <a:buFontTx/>
              <a:buChar char="-"/>
            </a:pPr>
            <a:r>
              <a:rPr lang="en-US" dirty="0"/>
              <a:t>Also check the different type of input field by changing the type attribute of the input tag.</a:t>
            </a:r>
          </a:p>
          <a:p>
            <a:pPr marL="285750" indent="-285750" algn="just">
              <a:buFontTx/>
              <a:buChar char="-"/>
            </a:pPr>
            <a:r>
              <a:rPr lang="en-US" dirty="0"/>
              <a:t>You can check all the values in the type attribute on the w3c documentation for the input tag: </a:t>
            </a:r>
            <a:r>
              <a:rPr lang="en-US" dirty="0">
                <a:hlinkClick r:id="rId2"/>
              </a:rPr>
              <a:t>https://www.w3schools.com/tags/tag_input.asp</a:t>
            </a:r>
            <a:endParaRPr lang="en-US" dirty="0"/>
          </a:p>
          <a:p>
            <a:pPr algn="just"/>
            <a:endParaRPr lang="en-US" dirty="0"/>
          </a:p>
          <a:p>
            <a:pPr algn="just"/>
            <a:r>
              <a:rPr lang="en-US" dirty="0"/>
              <a:t>Code Links: </a:t>
            </a:r>
          </a:p>
          <a:p>
            <a:pPr marL="285750" indent="-285750" algn="just">
              <a:buFontTx/>
              <a:buChar char="-"/>
            </a:pPr>
            <a:r>
              <a:rPr lang="en-US" dirty="0"/>
              <a:t>index.html</a:t>
            </a:r>
          </a:p>
        </p:txBody>
      </p:sp>
    </p:spTree>
    <p:extLst>
      <p:ext uri="{BB962C8B-B14F-4D97-AF65-F5344CB8AC3E}">
        <p14:creationId xmlns:p14="http://schemas.microsoft.com/office/powerpoint/2010/main" val="3859141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87968"/>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sp>
        <p:nvSpPr>
          <p:cNvPr id="3" name="TextBox 2">
            <a:extLst>
              <a:ext uri="{FF2B5EF4-FFF2-40B4-BE49-F238E27FC236}">
                <a16:creationId xmlns:a16="http://schemas.microsoft.com/office/drawing/2014/main" id="{73A79EAA-1647-4107-B296-669CE3D2F38F}"/>
              </a:ext>
            </a:extLst>
          </p:cNvPr>
          <p:cNvSpPr txBox="1"/>
          <p:nvPr/>
        </p:nvSpPr>
        <p:spPr>
          <a:xfrm>
            <a:off x="302707" y="787968"/>
            <a:ext cx="5353730" cy="440120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1400" dirty="0"/>
              <a:t>What is SAP UI5?</a:t>
            </a:r>
          </a:p>
          <a:p>
            <a:pPr marL="285750" indent="-285750">
              <a:buClr>
                <a:schemeClr val="tx1"/>
              </a:buClr>
              <a:buFont typeface="Arial" panose="020B0604020202020204" pitchFamily="34" charset="0"/>
              <a:buChar char="•"/>
            </a:pPr>
            <a:r>
              <a:rPr lang="en-US" sz="1400" dirty="0"/>
              <a:t>Evolution of SAP’s UI technology</a:t>
            </a:r>
          </a:p>
          <a:p>
            <a:pPr marL="285750" indent="-285750">
              <a:buClr>
                <a:schemeClr val="tx1"/>
              </a:buClr>
              <a:buFont typeface="Arial" panose="020B0604020202020204" pitchFamily="34" charset="0"/>
              <a:buChar char="•"/>
            </a:pPr>
            <a:r>
              <a:rPr lang="en-US" sz="1400" dirty="0"/>
              <a:t>Tools to develop the UI5 and Fiori apps</a:t>
            </a:r>
          </a:p>
          <a:p>
            <a:pPr marL="285750" indent="-285750">
              <a:buClr>
                <a:schemeClr val="tx1"/>
              </a:buClr>
              <a:buFont typeface="Arial" panose="020B0604020202020204" pitchFamily="34" charset="0"/>
              <a:buChar char="•"/>
            </a:pPr>
            <a:r>
              <a:rPr lang="en-US" sz="1400" dirty="0"/>
              <a:t>UI5 Vs Fiori</a:t>
            </a:r>
          </a:p>
          <a:p>
            <a:pPr marL="285750" indent="-285750">
              <a:buClr>
                <a:schemeClr val="tx1"/>
              </a:buClr>
              <a:buFont typeface="Arial" panose="020B0604020202020204" pitchFamily="34" charset="0"/>
              <a:buChar char="•"/>
            </a:pPr>
            <a:r>
              <a:rPr lang="en-US" sz="1400" dirty="0"/>
              <a:t>BAS v/s VS Code</a:t>
            </a:r>
          </a:p>
          <a:p>
            <a:pPr marL="285750" indent="-285750">
              <a:buClr>
                <a:schemeClr val="tx1"/>
              </a:buClr>
              <a:buFont typeface="Arial" panose="020B0604020202020204" pitchFamily="34" charset="0"/>
              <a:buChar char="•"/>
            </a:pPr>
            <a:r>
              <a:rPr lang="en-US" sz="1400" dirty="0"/>
              <a:t>Introduction to BTP</a:t>
            </a:r>
          </a:p>
          <a:p>
            <a:pPr marL="285750" indent="-285750">
              <a:buClr>
                <a:schemeClr val="tx1"/>
              </a:buClr>
              <a:buFont typeface="Arial" panose="020B0604020202020204" pitchFamily="34" charset="0"/>
              <a:buChar char="•"/>
            </a:pPr>
            <a:r>
              <a:rPr lang="en-US" sz="1400" dirty="0"/>
              <a:t>Creating our first project</a:t>
            </a:r>
          </a:p>
          <a:p>
            <a:pPr marL="285750" indent="-285750">
              <a:buClr>
                <a:schemeClr val="tx1"/>
              </a:buClr>
              <a:buFont typeface="Arial" panose="020B0604020202020204" pitchFamily="34" charset="0"/>
              <a:buChar char="•"/>
            </a:pPr>
            <a:r>
              <a:rPr lang="en-US" sz="1400" dirty="0"/>
              <a:t>Introduction to Client Server Architecture</a:t>
            </a:r>
          </a:p>
          <a:p>
            <a:pPr marL="285750" indent="-285750">
              <a:buClr>
                <a:schemeClr val="tx1"/>
              </a:buClr>
              <a:buFont typeface="Arial" panose="020B0604020202020204" pitchFamily="34" charset="0"/>
              <a:buChar char="•"/>
            </a:pPr>
            <a:r>
              <a:rPr lang="en-US" sz="1400" dirty="0"/>
              <a:t>Introduction to HTML</a:t>
            </a:r>
          </a:p>
          <a:p>
            <a:pPr marL="285750" indent="-285750">
              <a:buClr>
                <a:schemeClr val="tx1"/>
              </a:buClr>
              <a:buFont typeface="Arial" panose="020B0604020202020204" pitchFamily="34" charset="0"/>
              <a:buChar char="•"/>
            </a:pPr>
            <a:r>
              <a:rPr lang="en-US" sz="1400" dirty="0"/>
              <a:t>HTML5 Basics</a:t>
            </a:r>
          </a:p>
          <a:p>
            <a:pPr marL="285750" indent="-285750">
              <a:buClr>
                <a:schemeClr val="tx1"/>
              </a:buClr>
              <a:buFont typeface="Arial" panose="020B0604020202020204" pitchFamily="34" charset="0"/>
              <a:buChar char="•"/>
            </a:pPr>
            <a:r>
              <a:rPr lang="en-US" sz="1400" dirty="0"/>
              <a:t>Structure of HTML Document</a:t>
            </a:r>
          </a:p>
          <a:p>
            <a:pPr marL="285750" indent="-285750">
              <a:buClr>
                <a:schemeClr val="tx1"/>
              </a:buClr>
              <a:buFont typeface="Arial" panose="020B0604020202020204" pitchFamily="34" charset="0"/>
              <a:buChar char="•"/>
            </a:pPr>
            <a:r>
              <a:rPr lang="en-US" sz="1400" dirty="0"/>
              <a:t>Introduction to Basic HTML Tags</a:t>
            </a:r>
          </a:p>
          <a:p>
            <a:pPr marL="285750" indent="-285750">
              <a:buClr>
                <a:schemeClr val="tx1"/>
              </a:buClr>
              <a:buFont typeface="Arial" panose="020B0604020202020204" pitchFamily="34" charset="0"/>
              <a:buChar char="•"/>
            </a:pPr>
            <a:r>
              <a:rPr lang="en-US" sz="1400" dirty="0"/>
              <a:t>Form and Form Submit in HTML</a:t>
            </a:r>
          </a:p>
          <a:p>
            <a:pPr marL="285750" indent="-285750">
              <a:buClr>
                <a:schemeClr val="tx1"/>
              </a:buClr>
              <a:buFont typeface="Arial" panose="020B0604020202020204" pitchFamily="34" charset="0"/>
              <a:buChar char="•"/>
            </a:pPr>
            <a:r>
              <a:rPr lang="en-US" sz="1400" dirty="0"/>
              <a:t>Different Type of Input Field in HTML</a:t>
            </a:r>
          </a:p>
          <a:p>
            <a:pPr marL="285750" indent="-285750">
              <a:buClr>
                <a:schemeClr val="tx1"/>
              </a:buClr>
              <a:buFont typeface="Arial" panose="020B0604020202020204" pitchFamily="34" charset="0"/>
              <a:buChar char="•"/>
            </a:pPr>
            <a:r>
              <a:rPr lang="en-US" sz="1400" dirty="0"/>
              <a:t>Creating UI5 Project</a:t>
            </a:r>
          </a:p>
          <a:p>
            <a:pPr marL="285750" indent="-285750">
              <a:buClr>
                <a:schemeClr val="tx1"/>
              </a:buClr>
              <a:buFont typeface="Arial" panose="020B0604020202020204" pitchFamily="34" charset="0"/>
              <a:buChar char="•"/>
            </a:pPr>
            <a:r>
              <a:rPr lang="en-US" sz="1400" dirty="0"/>
              <a:t>Understanding SAP UI </a:t>
            </a:r>
            <a:r>
              <a:rPr lang="en-US" sz="1400" dirty="0" err="1"/>
              <a:t>Api</a:t>
            </a:r>
            <a:r>
              <a:rPr lang="en-US" sz="1400" dirty="0"/>
              <a:t> reference with Controls </a:t>
            </a:r>
          </a:p>
          <a:p>
            <a:pPr marL="285750" indent="-285750">
              <a:buClr>
                <a:schemeClr val="tx1"/>
              </a:buClr>
              <a:buFont typeface="Arial" panose="020B0604020202020204" pitchFamily="34" charset="0"/>
              <a:buChar char="•"/>
            </a:pPr>
            <a:r>
              <a:rPr lang="en-US" sz="1400" dirty="0"/>
              <a:t>Controls and Its importance </a:t>
            </a:r>
          </a:p>
          <a:p>
            <a:pPr marL="285750" indent="-285750">
              <a:buClr>
                <a:schemeClr val="tx1"/>
              </a:buClr>
              <a:buFont typeface="Arial" panose="020B0604020202020204" pitchFamily="34" charset="0"/>
              <a:buChar char="•"/>
            </a:pPr>
            <a:r>
              <a:rPr lang="en-US" sz="1400" dirty="0"/>
              <a:t>Controls </a:t>
            </a:r>
          </a:p>
          <a:p>
            <a:pPr lvl="1">
              <a:buClr>
                <a:schemeClr val="tx1"/>
              </a:buClr>
            </a:pPr>
            <a:r>
              <a:rPr lang="en-US" sz="1400" dirty="0"/>
              <a:t> -Properties </a:t>
            </a:r>
          </a:p>
          <a:p>
            <a:pPr lvl="1">
              <a:buClr>
                <a:schemeClr val="tx1"/>
              </a:buClr>
            </a:pPr>
            <a:r>
              <a:rPr lang="en-US" sz="1400" dirty="0"/>
              <a:t>- </a:t>
            </a:r>
            <a:r>
              <a:rPr lang="en-US" sz="1400" dirty="0" err="1"/>
              <a:t>Aggregtions</a:t>
            </a:r>
            <a:r>
              <a:rPr lang="en-US" sz="1400" dirty="0"/>
              <a:t> </a:t>
            </a:r>
          </a:p>
        </p:txBody>
      </p:sp>
    </p:spTree>
    <p:extLst>
      <p:ext uri="{BB962C8B-B14F-4D97-AF65-F5344CB8AC3E}">
        <p14:creationId xmlns:p14="http://schemas.microsoft.com/office/powerpoint/2010/main" val="2321857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29450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and Inline Elements in HTML</a:t>
            </a:r>
          </a:p>
        </p:txBody>
      </p:sp>
      <p:sp>
        <p:nvSpPr>
          <p:cNvPr id="6" name="TextBox 5">
            <a:extLst>
              <a:ext uri="{FF2B5EF4-FFF2-40B4-BE49-F238E27FC236}">
                <a16:creationId xmlns:a16="http://schemas.microsoft.com/office/drawing/2014/main" id="{F326DDAB-AEEC-41E5-B902-2F7AD884BBD1}"/>
              </a:ext>
            </a:extLst>
          </p:cNvPr>
          <p:cNvSpPr txBox="1"/>
          <p:nvPr/>
        </p:nvSpPr>
        <p:spPr>
          <a:xfrm>
            <a:off x="261763" y="779090"/>
            <a:ext cx="9016621" cy="4800673"/>
          </a:xfrm>
          <a:prstGeom prst="rect">
            <a:avLst/>
          </a:prstGeom>
          <a:noFill/>
        </p:spPr>
        <p:txBody>
          <a:bodyPr wrap="square">
            <a:spAutoFit/>
          </a:bodyPr>
          <a:lstStyle/>
          <a:p>
            <a:pPr algn="just" defTabSz="914126"/>
            <a:r>
              <a:rPr lang="en-US" sz="1799" b="1" dirty="0">
                <a:solidFill>
                  <a:prstClr val="black"/>
                </a:solidFill>
                <a:latin typeface="Calibri"/>
              </a:rPr>
              <a:t>Block Level Elements</a:t>
            </a:r>
          </a:p>
          <a:p>
            <a:pPr marL="285750" indent="-285750" algn="just">
              <a:buFont typeface="Wingdings" panose="05000000000000000000" pitchFamily="2" charset="2"/>
              <a:buChar char="§"/>
            </a:pPr>
            <a:r>
              <a:rPr lang="en-US" b="0" i="0" dirty="0">
                <a:solidFill>
                  <a:srgbClr val="000000"/>
                </a:solidFill>
                <a:effectLst/>
              </a:rPr>
              <a:t>A block-level element always starts on a new line.</a:t>
            </a:r>
          </a:p>
          <a:p>
            <a:pPr marL="285750" indent="-285750" algn="just">
              <a:buFont typeface="Wingdings" panose="05000000000000000000" pitchFamily="2" charset="2"/>
              <a:buChar char="§"/>
            </a:pPr>
            <a:r>
              <a:rPr lang="en-US" b="0" i="0" dirty="0">
                <a:solidFill>
                  <a:srgbClr val="000000"/>
                </a:solidFill>
                <a:effectLst/>
              </a:rPr>
              <a:t>A block-level element always takes up the full width available (stretches out to the left and right as far as it can).</a:t>
            </a:r>
          </a:p>
          <a:p>
            <a:pPr marL="285750" indent="-285750" algn="just">
              <a:buFont typeface="Wingdings" panose="05000000000000000000" pitchFamily="2" charset="2"/>
              <a:buChar char="§"/>
            </a:pPr>
            <a:r>
              <a:rPr lang="en-US" b="0" i="0" dirty="0">
                <a:solidFill>
                  <a:srgbClr val="000000"/>
                </a:solidFill>
                <a:effectLst/>
              </a:rPr>
              <a:t>A block level element has a top and a bottom margin, whereas an inline element does not.</a:t>
            </a:r>
          </a:p>
          <a:p>
            <a:pPr marL="285750" indent="-285750" algn="just">
              <a:buFont typeface="Wingdings" panose="05000000000000000000" pitchFamily="2" charset="2"/>
              <a:buChar char="§"/>
            </a:pPr>
            <a:r>
              <a:rPr lang="en-US" b="0" i="0" dirty="0">
                <a:solidFill>
                  <a:srgbClr val="000000"/>
                </a:solidFill>
                <a:effectLst/>
              </a:rPr>
              <a:t>The &lt;div&gt; element is a block-level element.</a:t>
            </a:r>
          </a:p>
          <a:p>
            <a:pPr algn="just" defTabSz="914126"/>
            <a:r>
              <a:rPr lang="en-US" b="1" dirty="0">
                <a:solidFill>
                  <a:prstClr val="black"/>
                </a:solidFill>
              </a:rPr>
              <a:t>div – division tag – </a:t>
            </a:r>
            <a:r>
              <a:rPr lang="en-US" dirty="0">
                <a:solidFill>
                  <a:prstClr val="black"/>
                </a:solidFill>
              </a:rPr>
              <a:t>it is used to divide screen in multiple group of elements. Every div element always starts with new line.</a:t>
            </a:r>
            <a:endParaRPr lang="en-US" b="1" dirty="0">
              <a:solidFill>
                <a:prstClr val="black"/>
              </a:solidFill>
            </a:endParaRPr>
          </a:p>
          <a:p>
            <a:pPr algn="just"/>
            <a:r>
              <a:rPr lang="en-US" b="0" i="0" dirty="0">
                <a:solidFill>
                  <a:srgbClr val="000000"/>
                </a:solidFill>
                <a:effectLst/>
              </a:rPr>
              <a:t>Here are the some block-level elements in HTML:</a:t>
            </a:r>
          </a:p>
          <a:p>
            <a:pPr algn="just"/>
            <a:r>
              <a:rPr lang="en-US" sz="1799" dirty="0">
                <a:solidFill>
                  <a:srgbClr val="000000"/>
                </a:solidFill>
                <a:latin typeface="Calibri"/>
              </a:rPr>
              <a:t>&lt;p&gt;	&lt;div&gt;	&lt;li&gt;	&lt;hr&gt;	&lt;video&gt;	&lt;h1&gt; to &lt;h6&gt; etc.,</a:t>
            </a:r>
          </a:p>
          <a:p>
            <a:pPr algn="just"/>
            <a:r>
              <a:rPr lang="en-US" sz="1799" b="1" dirty="0">
                <a:solidFill>
                  <a:prstClr val="black"/>
                </a:solidFill>
                <a:latin typeface="Calibri"/>
              </a:rPr>
              <a:t> </a:t>
            </a:r>
          </a:p>
          <a:p>
            <a:pPr algn="just" defTabSz="914126"/>
            <a:r>
              <a:rPr lang="en-US" sz="1799" b="1" dirty="0">
                <a:solidFill>
                  <a:prstClr val="black"/>
                </a:solidFill>
                <a:latin typeface="Calibri"/>
              </a:rPr>
              <a:t>Inline Elements</a:t>
            </a:r>
          </a:p>
          <a:p>
            <a:pPr marL="285750" indent="-285750" algn="just">
              <a:buFont typeface="Wingdings" panose="05000000000000000000" pitchFamily="2" charset="2"/>
              <a:buChar char="§"/>
            </a:pPr>
            <a:r>
              <a:rPr lang="en-US" b="0" i="0" dirty="0">
                <a:solidFill>
                  <a:srgbClr val="000000"/>
                </a:solidFill>
                <a:effectLst/>
              </a:rPr>
              <a:t>An inline element does not start on a new line.</a:t>
            </a:r>
          </a:p>
          <a:p>
            <a:pPr marL="285750" indent="-285750" algn="just">
              <a:buFont typeface="Wingdings" panose="05000000000000000000" pitchFamily="2" charset="2"/>
              <a:buChar char="§"/>
            </a:pPr>
            <a:r>
              <a:rPr lang="en-US" b="0" i="0" dirty="0">
                <a:solidFill>
                  <a:srgbClr val="000000"/>
                </a:solidFill>
                <a:effectLst/>
              </a:rPr>
              <a:t>An inline element only takes up as much width as necessary.</a:t>
            </a:r>
          </a:p>
          <a:p>
            <a:pPr marL="285750" indent="-285750" algn="just">
              <a:buFont typeface="Wingdings" panose="05000000000000000000" pitchFamily="2" charset="2"/>
              <a:buChar char="§"/>
            </a:pPr>
            <a:r>
              <a:rPr lang="en-US" b="0" i="0" dirty="0">
                <a:solidFill>
                  <a:srgbClr val="000000"/>
                </a:solidFill>
                <a:effectLst/>
              </a:rPr>
              <a:t>This is a &lt;span&gt; element inside a paragraph</a:t>
            </a:r>
            <a:r>
              <a:rPr lang="en-US" b="0" i="0" dirty="0">
                <a:solidFill>
                  <a:srgbClr val="000000"/>
                </a:solidFill>
                <a:effectLst/>
                <a:latin typeface="Verdana" panose="020B0604030504040204" pitchFamily="34" charset="0"/>
              </a:rPr>
              <a:t>.</a:t>
            </a:r>
          </a:p>
          <a:p>
            <a:pPr algn="just" defTabSz="914126"/>
            <a:r>
              <a:rPr lang="en-US" b="0" i="0" dirty="0">
                <a:solidFill>
                  <a:srgbClr val="000000"/>
                </a:solidFill>
                <a:effectLst/>
                <a:ea typeface="Verdana" panose="020B0604030504040204" pitchFamily="34" charset="0"/>
              </a:rPr>
              <a:t>Here are the inline elements in HTML:</a:t>
            </a:r>
          </a:p>
          <a:p>
            <a:pPr algn="just" defTabSz="914126"/>
            <a:r>
              <a:rPr lang="en-US" sz="1799" dirty="0">
                <a:solidFill>
                  <a:srgbClr val="000000"/>
                </a:solidFill>
                <a:ea typeface="Verdana" panose="020B0604030504040204" pitchFamily="34" charset="0"/>
              </a:rPr>
              <a:t>&lt;a&gt;	&lt;input&gt;	       &lt;button&gt;	&lt;span&gt;	       &lt;textarea&gt; etc.,</a:t>
            </a:r>
            <a:endParaRPr lang="en-US" sz="1799" b="1" dirty="0">
              <a:solidFill>
                <a:prstClr val="black"/>
              </a:solidFill>
              <a:ea typeface="Verdana" panose="020B0604030504040204" pitchFamily="34" charset="0"/>
            </a:endParaRPr>
          </a:p>
        </p:txBody>
      </p:sp>
      <p:sp>
        <p:nvSpPr>
          <p:cNvPr id="4" name="Rectangle 3">
            <a:extLst>
              <a:ext uri="{FF2B5EF4-FFF2-40B4-BE49-F238E27FC236}">
                <a16:creationId xmlns:a16="http://schemas.microsoft.com/office/drawing/2014/main" id="{3D588C8C-C194-4F73-AB0F-3C26B9B1A7AC}"/>
              </a:ext>
            </a:extLst>
          </p:cNvPr>
          <p:cNvSpPr/>
          <p:nvPr/>
        </p:nvSpPr>
        <p:spPr>
          <a:xfrm>
            <a:off x="9373514" y="899722"/>
            <a:ext cx="2365513" cy="2949776"/>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Block Level Elements</a:t>
            </a:r>
          </a:p>
        </p:txBody>
      </p:sp>
      <p:sp>
        <p:nvSpPr>
          <p:cNvPr id="5" name="Rectangle 4">
            <a:extLst>
              <a:ext uri="{FF2B5EF4-FFF2-40B4-BE49-F238E27FC236}">
                <a16:creationId xmlns:a16="http://schemas.microsoft.com/office/drawing/2014/main" id="{6D3BB926-0F1E-48E9-A739-A3DE779D2AE5}"/>
              </a:ext>
            </a:extLst>
          </p:cNvPr>
          <p:cNvSpPr/>
          <p:nvPr/>
        </p:nvSpPr>
        <p:spPr>
          <a:xfrm>
            <a:off x="9531626" y="1421296"/>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1" name="Rectangle 10">
            <a:extLst>
              <a:ext uri="{FF2B5EF4-FFF2-40B4-BE49-F238E27FC236}">
                <a16:creationId xmlns:a16="http://schemas.microsoft.com/office/drawing/2014/main" id="{357AA2C3-A13C-49B9-BAA2-6551A619A3B7}"/>
              </a:ext>
            </a:extLst>
          </p:cNvPr>
          <p:cNvSpPr/>
          <p:nvPr/>
        </p:nvSpPr>
        <p:spPr>
          <a:xfrm>
            <a:off x="9531626" y="265511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2" name="Rectangle 11">
            <a:extLst>
              <a:ext uri="{FF2B5EF4-FFF2-40B4-BE49-F238E27FC236}">
                <a16:creationId xmlns:a16="http://schemas.microsoft.com/office/drawing/2014/main" id="{75942499-AEA0-4693-998C-5C645BF0DA45}"/>
              </a:ext>
            </a:extLst>
          </p:cNvPr>
          <p:cNvSpPr/>
          <p:nvPr/>
        </p:nvSpPr>
        <p:spPr>
          <a:xfrm>
            <a:off x="9531626" y="203820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3" name="Rectangle 12">
            <a:extLst>
              <a:ext uri="{FF2B5EF4-FFF2-40B4-BE49-F238E27FC236}">
                <a16:creationId xmlns:a16="http://schemas.microsoft.com/office/drawing/2014/main" id="{47BE30F3-0010-41B7-8170-BCDFE417BC2C}"/>
              </a:ext>
            </a:extLst>
          </p:cNvPr>
          <p:cNvSpPr/>
          <p:nvPr/>
        </p:nvSpPr>
        <p:spPr>
          <a:xfrm>
            <a:off x="9531626" y="327202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nvGrpSpPr>
          <p:cNvPr id="9" name="Group 8">
            <a:extLst>
              <a:ext uri="{FF2B5EF4-FFF2-40B4-BE49-F238E27FC236}">
                <a16:creationId xmlns:a16="http://schemas.microsoft.com/office/drawing/2014/main" id="{9B6FC282-C0E2-4646-8BF3-DA191ED5E69B}"/>
              </a:ext>
            </a:extLst>
          </p:cNvPr>
          <p:cNvGrpSpPr/>
          <p:nvPr/>
        </p:nvGrpSpPr>
        <p:grpSpPr>
          <a:xfrm>
            <a:off x="2037520" y="5670954"/>
            <a:ext cx="5608949" cy="1042067"/>
            <a:chOff x="6321286" y="4252836"/>
            <a:chExt cx="5608949" cy="1042067"/>
          </a:xfrm>
        </p:grpSpPr>
        <p:sp>
          <p:nvSpPr>
            <p:cNvPr id="14" name="Rectangle 13">
              <a:extLst>
                <a:ext uri="{FF2B5EF4-FFF2-40B4-BE49-F238E27FC236}">
                  <a16:creationId xmlns:a16="http://schemas.microsoft.com/office/drawing/2014/main" id="{F501FC53-7AC5-4AC0-9234-540FE697A272}"/>
                </a:ext>
              </a:extLst>
            </p:cNvPr>
            <p:cNvSpPr/>
            <p:nvPr/>
          </p:nvSpPr>
          <p:spPr>
            <a:xfrm>
              <a:off x="6321286" y="4252836"/>
              <a:ext cx="5608949" cy="1042067"/>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Inline Elements</a:t>
              </a:r>
            </a:p>
          </p:txBody>
        </p:sp>
        <p:sp>
          <p:nvSpPr>
            <p:cNvPr id="15" name="Rectangle 14">
              <a:extLst>
                <a:ext uri="{FF2B5EF4-FFF2-40B4-BE49-F238E27FC236}">
                  <a16:creationId xmlns:a16="http://schemas.microsoft.com/office/drawing/2014/main" id="{03682D17-3816-4549-AD14-3FDCE6CF1ED8}"/>
                </a:ext>
              </a:extLst>
            </p:cNvPr>
            <p:cNvSpPr/>
            <p:nvPr/>
          </p:nvSpPr>
          <p:spPr>
            <a:xfrm>
              <a:off x="6394174"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6" name="Rectangle 15">
              <a:extLst>
                <a:ext uri="{FF2B5EF4-FFF2-40B4-BE49-F238E27FC236}">
                  <a16:creationId xmlns:a16="http://schemas.microsoft.com/office/drawing/2014/main" id="{C7075F53-69A6-4499-A0F9-A5907770F738}"/>
                </a:ext>
              </a:extLst>
            </p:cNvPr>
            <p:cNvSpPr/>
            <p:nvPr/>
          </p:nvSpPr>
          <p:spPr>
            <a:xfrm>
              <a:off x="7768343"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7" name="Rectangle 16">
              <a:extLst>
                <a:ext uri="{FF2B5EF4-FFF2-40B4-BE49-F238E27FC236}">
                  <a16:creationId xmlns:a16="http://schemas.microsoft.com/office/drawing/2014/main" id="{4A806E35-FDC9-47F1-BDEA-F55685717A41}"/>
                </a:ext>
              </a:extLst>
            </p:cNvPr>
            <p:cNvSpPr/>
            <p:nvPr/>
          </p:nvSpPr>
          <p:spPr>
            <a:xfrm>
              <a:off x="9142512"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8" name="Rectangle 17">
              <a:extLst>
                <a:ext uri="{FF2B5EF4-FFF2-40B4-BE49-F238E27FC236}">
                  <a16:creationId xmlns:a16="http://schemas.microsoft.com/office/drawing/2014/main" id="{98A23EDF-A825-470B-B25C-62D286CCC935}"/>
                </a:ext>
              </a:extLst>
            </p:cNvPr>
            <p:cNvSpPr/>
            <p:nvPr/>
          </p:nvSpPr>
          <p:spPr>
            <a:xfrm>
              <a:off x="10556270"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spTree>
    <p:extLst>
      <p:ext uri="{BB962C8B-B14F-4D97-AF65-F5344CB8AC3E}">
        <p14:creationId xmlns:p14="http://schemas.microsoft.com/office/powerpoint/2010/main" val="3690390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Ordered and Unordered List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853536" cy="2308324"/>
          </a:xfrm>
          <a:prstGeom prst="rect">
            <a:avLst/>
          </a:prstGeom>
          <a:noFill/>
        </p:spPr>
        <p:txBody>
          <a:bodyPr wrap="square" rtlCol="0">
            <a:spAutoFit/>
          </a:bodyPr>
          <a:lstStyle/>
          <a:p>
            <a:pPr algn="just"/>
            <a:r>
              <a:rPr lang="en-US" b="0" i="0" dirty="0">
                <a:solidFill>
                  <a:srgbClr val="000000"/>
                </a:solidFill>
                <a:effectLst/>
              </a:rPr>
              <a:t>HTML lists allow web developers to group a set of related items in lists.</a:t>
            </a:r>
          </a:p>
          <a:p>
            <a:pPr algn="just"/>
            <a:r>
              <a:rPr lang="en-US" b="1" dirty="0">
                <a:solidFill>
                  <a:srgbClr val="000000"/>
                </a:solidFill>
              </a:rPr>
              <a:t>Unordered HTML List: </a:t>
            </a:r>
          </a:p>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An unordered list starts with the </a:t>
            </a:r>
            <a:r>
              <a:rPr kumimoji="0" lang="en-US" altLang="en-US" b="0" i="0" u="none" strike="noStrike" cap="none" normalizeH="0" baseline="0" dirty="0">
                <a:ln>
                  <a:noFill/>
                </a:ln>
                <a:solidFill>
                  <a:srgbClr val="DC143C"/>
                </a:solidFill>
                <a:effectLst/>
              </a:rPr>
              <a:t>&lt;ul&gt;</a:t>
            </a:r>
            <a:r>
              <a:rPr kumimoji="0" lang="en-US" altLang="en-US" b="0" i="0" u="none" strike="noStrike" cap="none" normalizeH="0" baseline="0" dirty="0">
                <a:ln>
                  <a:noFill/>
                </a:ln>
                <a:solidFill>
                  <a:srgbClr val="000000"/>
                </a:solidFill>
                <a:effectLst/>
              </a:rPr>
              <a:t> tag. Each list item starts with the </a:t>
            </a:r>
            <a:r>
              <a:rPr kumimoji="0" lang="en-US" altLang="en-US" b="0" i="0" u="none" strike="noStrike" cap="none" normalizeH="0" baseline="0" dirty="0">
                <a:ln>
                  <a:noFill/>
                </a:ln>
                <a:solidFill>
                  <a:srgbClr val="DC143C"/>
                </a:solidFill>
                <a:effectLst/>
              </a:rPr>
              <a:t>&lt;li&gt;</a:t>
            </a:r>
            <a:r>
              <a:rPr kumimoji="0" lang="en-US" altLang="en-US" b="0" i="0" u="none" strike="noStrike" cap="none" normalizeH="0" baseline="0" dirty="0">
                <a:ln>
                  <a:noFill/>
                </a:ln>
                <a:solidFill>
                  <a:srgbClr val="000000"/>
                </a:solidFill>
                <a:effectLst/>
              </a:rPr>
              <a:t> tag.</a:t>
            </a:r>
            <a:r>
              <a:rPr kumimoji="0" lang="en-US" altLang="en-US" b="0" i="0" u="none" strike="noStrike" cap="none" normalizeH="0" baseline="0" dirty="0">
                <a:ln>
                  <a:noFill/>
                </a:ln>
                <a:solidFill>
                  <a:schemeClr val="tx1"/>
                </a:solidFill>
                <a:effectLst/>
              </a:rPr>
              <a:t> </a:t>
            </a:r>
          </a:p>
          <a:p>
            <a:pPr marL="285750" indent="-285750" algn="just">
              <a:buFont typeface="Wingdings" panose="05000000000000000000" pitchFamily="2" charset="2"/>
              <a:buChar char="§"/>
            </a:pPr>
            <a:r>
              <a:rPr lang="en-US" b="0" i="0" dirty="0">
                <a:solidFill>
                  <a:srgbClr val="000000"/>
                </a:solidFill>
                <a:effectLst/>
              </a:rPr>
              <a:t>The list items will be marked with bullets (small black circles) by default.</a:t>
            </a:r>
            <a:endParaRPr lang="en-US" dirty="0"/>
          </a:p>
          <a:p>
            <a:pPr algn="just"/>
            <a:endParaRPr lang="en-US" dirty="0">
              <a:solidFill>
                <a:srgbClr val="000000"/>
              </a:solidFill>
            </a:endParaRPr>
          </a:p>
          <a:p>
            <a:pPr algn="just"/>
            <a:r>
              <a:rPr lang="en-US" b="1" dirty="0">
                <a:solidFill>
                  <a:srgbClr val="000000"/>
                </a:solidFill>
              </a:rPr>
              <a:t>Ordered HTML List:</a:t>
            </a:r>
          </a:p>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An ordered list starts with the </a:t>
            </a:r>
            <a:r>
              <a:rPr kumimoji="0" lang="en-US" altLang="en-US" b="0" i="0" u="none" strike="noStrike" cap="none" normalizeH="0" baseline="0" dirty="0">
                <a:ln>
                  <a:noFill/>
                </a:ln>
                <a:solidFill>
                  <a:srgbClr val="DC143C"/>
                </a:solidFill>
                <a:effectLst/>
              </a:rPr>
              <a:t>&lt;ol&gt;</a:t>
            </a:r>
            <a:r>
              <a:rPr kumimoji="0" lang="en-US" altLang="en-US" b="0" i="0" u="none" strike="noStrike" cap="none" normalizeH="0" baseline="0" dirty="0">
                <a:ln>
                  <a:noFill/>
                </a:ln>
                <a:solidFill>
                  <a:srgbClr val="000000"/>
                </a:solidFill>
                <a:effectLst/>
              </a:rPr>
              <a:t> tag. Each list item starts with the </a:t>
            </a:r>
            <a:r>
              <a:rPr kumimoji="0" lang="en-US" altLang="en-US" b="0" i="0" u="none" strike="noStrike" cap="none" normalizeH="0" baseline="0" dirty="0">
                <a:ln>
                  <a:noFill/>
                </a:ln>
                <a:solidFill>
                  <a:srgbClr val="DC143C"/>
                </a:solidFill>
                <a:effectLst/>
              </a:rPr>
              <a:t>&lt;li&gt;</a:t>
            </a:r>
            <a:r>
              <a:rPr kumimoji="0" lang="en-US" altLang="en-US" b="0" i="0" u="none" strike="noStrike" cap="none" normalizeH="0" baseline="0" dirty="0">
                <a:ln>
                  <a:noFill/>
                </a:ln>
                <a:solidFill>
                  <a:srgbClr val="000000"/>
                </a:solidFill>
                <a:effectLst/>
              </a:rPr>
              <a:t> tag.</a:t>
            </a:r>
            <a:r>
              <a:rPr kumimoji="0" lang="en-US" altLang="en-US" b="0" i="0" u="none" strike="noStrike" cap="none" normalizeH="0" baseline="0" dirty="0">
                <a:ln>
                  <a:noFill/>
                </a:ln>
                <a:solidFill>
                  <a:schemeClr val="tx1"/>
                </a:solidFill>
                <a:effectLst/>
              </a:rPr>
              <a:t> </a:t>
            </a:r>
          </a:p>
          <a:p>
            <a:pPr marL="285750" indent="-285750" algn="just">
              <a:buFont typeface="Wingdings" panose="05000000000000000000" pitchFamily="2" charset="2"/>
              <a:buChar char="§"/>
            </a:pPr>
            <a:r>
              <a:rPr lang="en-US" b="0" i="0" dirty="0">
                <a:solidFill>
                  <a:srgbClr val="000000"/>
                </a:solidFill>
                <a:effectLst/>
              </a:rPr>
              <a:t>The list items will be marked with numbers by default.</a:t>
            </a:r>
            <a:endParaRPr lang="en-US" dirty="0"/>
          </a:p>
        </p:txBody>
      </p:sp>
      <p:grpSp>
        <p:nvGrpSpPr>
          <p:cNvPr id="14" name="Group 13">
            <a:extLst>
              <a:ext uri="{FF2B5EF4-FFF2-40B4-BE49-F238E27FC236}">
                <a16:creationId xmlns:a16="http://schemas.microsoft.com/office/drawing/2014/main" id="{5261437B-2796-4420-AF07-685563133772}"/>
              </a:ext>
            </a:extLst>
          </p:cNvPr>
          <p:cNvGrpSpPr/>
          <p:nvPr/>
        </p:nvGrpSpPr>
        <p:grpSpPr>
          <a:xfrm>
            <a:off x="8458200" y="779090"/>
            <a:ext cx="2922478" cy="3016212"/>
            <a:chOff x="493716" y="3650065"/>
            <a:chExt cx="2852386" cy="3136732"/>
          </a:xfrm>
        </p:grpSpPr>
        <p:sp>
          <p:nvSpPr>
            <p:cNvPr id="13" name="TextBox 12">
              <a:extLst>
                <a:ext uri="{FF2B5EF4-FFF2-40B4-BE49-F238E27FC236}">
                  <a16:creationId xmlns:a16="http://schemas.microsoft.com/office/drawing/2014/main" id="{7633D16B-54E3-4133-9DDD-5E6080DCDF7D}"/>
                </a:ext>
              </a:extLst>
            </p:cNvPr>
            <p:cNvSpPr txBox="1"/>
            <p:nvPr/>
          </p:nvSpPr>
          <p:spPr>
            <a:xfrm>
              <a:off x="493716" y="3650065"/>
              <a:ext cx="2852386"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r>
                <a:rPr lang="en-US" b="0" i="0" dirty="0">
                  <a:effectLst/>
                </a:rPr>
                <a:t>An unordered HTML list:</a:t>
              </a:r>
            </a:p>
            <a:p>
              <a:pPr algn="l">
                <a:buFont typeface="Arial" panose="020B0604020202020204" pitchFamily="34" charset="0"/>
                <a:buChar char="•"/>
              </a:pPr>
              <a:r>
                <a:rPr lang="en-US" b="0" i="0" dirty="0">
                  <a:effectLst/>
                </a:rPr>
                <a:t>Item</a:t>
              </a:r>
            </a:p>
            <a:p>
              <a:pPr algn="l">
                <a:buFont typeface="Arial" panose="020B0604020202020204" pitchFamily="34" charset="0"/>
                <a:buChar char="•"/>
              </a:pPr>
              <a:r>
                <a:rPr lang="en-US" b="0" i="0" dirty="0">
                  <a:effectLst/>
                </a:rPr>
                <a:t>Item</a:t>
              </a:r>
            </a:p>
            <a:p>
              <a:pPr algn="l">
                <a:buFont typeface="Arial" panose="020B0604020202020204" pitchFamily="34" charset="0"/>
                <a:buChar char="•"/>
              </a:pPr>
              <a:r>
                <a:rPr lang="en-US" b="0" i="0" dirty="0">
                  <a:effectLst/>
                </a:rPr>
                <a:t>Item</a:t>
              </a:r>
            </a:p>
            <a:p>
              <a:pPr algn="l">
                <a:buFont typeface="Arial" panose="020B0604020202020204" pitchFamily="34" charset="0"/>
                <a:buChar char="•"/>
              </a:pPr>
              <a:r>
                <a:rPr lang="en-US" b="0" i="0" dirty="0">
                  <a:effectLst/>
                </a:rPr>
                <a:t>Item</a:t>
              </a:r>
            </a:p>
          </p:txBody>
        </p:sp>
        <p:sp>
          <p:nvSpPr>
            <p:cNvPr id="15" name="TextBox 14">
              <a:extLst>
                <a:ext uri="{FF2B5EF4-FFF2-40B4-BE49-F238E27FC236}">
                  <a16:creationId xmlns:a16="http://schemas.microsoft.com/office/drawing/2014/main" id="{C1211215-7D1E-4CE7-BF3A-7300638BCB5E}"/>
                </a:ext>
              </a:extLst>
            </p:cNvPr>
            <p:cNvSpPr txBox="1"/>
            <p:nvPr/>
          </p:nvSpPr>
          <p:spPr>
            <a:xfrm>
              <a:off x="493716" y="5309469"/>
              <a:ext cx="2852386"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r>
                <a:rPr lang="en-US" b="0" i="0" dirty="0">
                  <a:effectLst/>
                </a:rPr>
                <a:t>An ordered HTML list:</a:t>
              </a:r>
            </a:p>
            <a:p>
              <a:pPr algn="l">
                <a:buFont typeface="+mj-lt"/>
                <a:buAutoNum type="arabicPeriod"/>
              </a:pPr>
              <a:r>
                <a:rPr lang="en-US" b="0" i="0" dirty="0">
                  <a:effectLst/>
                </a:rPr>
                <a:t>First item</a:t>
              </a:r>
            </a:p>
            <a:p>
              <a:pPr algn="l">
                <a:buFont typeface="+mj-lt"/>
                <a:buAutoNum type="arabicPeriod"/>
              </a:pPr>
              <a:r>
                <a:rPr lang="en-US" b="0" i="0" dirty="0">
                  <a:effectLst/>
                </a:rPr>
                <a:t>Second item</a:t>
              </a:r>
            </a:p>
            <a:p>
              <a:pPr algn="l">
                <a:buFont typeface="+mj-lt"/>
                <a:buAutoNum type="arabicPeriod"/>
              </a:pPr>
              <a:r>
                <a:rPr lang="en-US" b="0" i="0" dirty="0">
                  <a:effectLst/>
                </a:rPr>
                <a:t>Third item</a:t>
              </a:r>
            </a:p>
            <a:p>
              <a:pPr algn="l">
                <a:buFont typeface="+mj-lt"/>
                <a:buAutoNum type="arabicPeriod"/>
              </a:pPr>
              <a:r>
                <a:rPr lang="en-US" b="0" i="0" dirty="0">
                  <a:effectLst/>
                </a:rPr>
                <a:t>Fourth item</a:t>
              </a:r>
            </a:p>
          </p:txBody>
        </p:sp>
      </p:grpSp>
    </p:spTree>
    <p:extLst>
      <p:ext uri="{BB962C8B-B14F-4D97-AF65-F5344CB8AC3E}">
        <p14:creationId xmlns:p14="http://schemas.microsoft.com/office/powerpoint/2010/main" val="2817784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Multimedia Tags in HTML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98401" cy="646331"/>
          </a:xfrm>
          <a:prstGeom prst="rect">
            <a:avLst/>
          </a:prstGeom>
          <a:noFill/>
        </p:spPr>
        <p:txBody>
          <a:bodyPr wrap="square" rtlCol="0">
            <a:spAutoFit/>
          </a:bodyPr>
          <a:lstStyle/>
          <a:p>
            <a:pPr algn="just"/>
            <a:r>
              <a:rPr lang="en-US" b="0" i="0" dirty="0">
                <a:solidFill>
                  <a:srgbClr val="000000"/>
                </a:solidFill>
                <a:effectLst/>
              </a:rPr>
              <a:t>Multimedia on the web is sound, music, videos, movies, and animations.</a:t>
            </a:r>
          </a:p>
          <a:p>
            <a:pPr algn="just"/>
            <a:endParaRPr lang="en-US" dirty="0">
              <a:solidFill>
                <a:srgbClr val="000000"/>
              </a:solidFill>
            </a:endParaRPr>
          </a:p>
        </p:txBody>
      </p:sp>
      <p:sp>
        <p:nvSpPr>
          <p:cNvPr id="4" name="Flowchart: Alternate Process 3">
            <a:extLst>
              <a:ext uri="{FF2B5EF4-FFF2-40B4-BE49-F238E27FC236}">
                <a16:creationId xmlns:a16="http://schemas.microsoft.com/office/drawing/2014/main" id="{EF0ED693-59A6-40B9-AF8B-A7C97DDB5477}"/>
              </a:ext>
            </a:extLst>
          </p:cNvPr>
          <p:cNvSpPr/>
          <p:nvPr/>
        </p:nvSpPr>
        <p:spPr>
          <a:xfrm>
            <a:off x="261762" y="2983391"/>
            <a:ext cx="1888435" cy="516835"/>
          </a:xfrm>
          <a:prstGeom prst="flowChartAlternateProcess">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Video</a:t>
            </a:r>
          </a:p>
        </p:txBody>
      </p:sp>
      <p:sp>
        <p:nvSpPr>
          <p:cNvPr id="10" name="Flowchart: Alternate Process 9">
            <a:extLst>
              <a:ext uri="{FF2B5EF4-FFF2-40B4-BE49-F238E27FC236}">
                <a16:creationId xmlns:a16="http://schemas.microsoft.com/office/drawing/2014/main" id="{2C66338E-113D-4C4D-AC34-7E43102444F9}"/>
              </a:ext>
            </a:extLst>
          </p:cNvPr>
          <p:cNvSpPr/>
          <p:nvPr/>
        </p:nvSpPr>
        <p:spPr>
          <a:xfrm>
            <a:off x="261762" y="1342664"/>
            <a:ext cx="1888435" cy="516835"/>
          </a:xfrm>
          <a:prstGeom prst="flowChartAlternateProcess">
            <a:avLst/>
          </a:prstGeom>
          <a:solidFill>
            <a:schemeClr val="accent4">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Audio</a:t>
            </a:r>
          </a:p>
        </p:txBody>
      </p:sp>
      <p:sp>
        <p:nvSpPr>
          <p:cNvPr id="5" name="TextBox 4">
            <a:extLst>
              <a:ext uri="{FF2B5EF4-FFF2-40B4-BE49-F238E27FC236}">
                <a16:creationId xmlns:a16="http://schemas.microsoft.com/office/drawing/2014/main" id="{EB878C57-4AE7-4204-BDEC-120887A40505}"/>
              </a:ext>
            </a:extLst>
          </p:cNvPr>
          <p:cNvSpPr txBox="1"/>
          <p:nvPr/>
        </p:nvSpPr>
        <p:spPr>
          <a:xfrm>
            <a:off x="2485417" y="2976425"/>
            <a:ext cx="8895261" cy="923330"/>
          </a:xfrm>
          <a:prstGeom prst="rect">
            <a:avLst/>
          </a:prstGeom>
          <a:noFill/>
        </p:spPr>
        <p:txBody>
          <a:bodyPr wrap="square" rtlCol="0">
            <a:spAutoFit/>
          </a:bodyPr>
          <a:lstStyle/>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&lt;video&gt;</a:t>
            </a:r>
            <a:r>
              <a:rPr kumimoji="0" lang="en-US" altLang="en-US" b="0" i="0" u="none" strike="noStrike" cap="none" normalizeH="0" baseline="0" dirty="0">
                <a:ln>
                  <a:noFill/>
                </a:ln>
                <a:solidFill>
                  <a:srgbClr val="000000"/>
                </a:solidFill>
                <a:effectLst/>
              </a:rPr>
              <a:t> tag is used to embed video content in a document, such as a movie clip or other video streams</a:t>
            </a:r>
            <a:r>
              <a:rPr lang="en-US" altLang="en-US" dirty="0"/>
              <a:t>.</a:t>
            </a:r>
            <a:endParaRPr kumimoji="0" lang="en-US" altLang="en-US" b="0" i="0" u="none" strike="noStrike" cap="none" normalizeH="0" baseline="0" dirty="0">
              <a:ln>
                <a:noFill/>
              </a:ln>
              <a:solidFill>
                <a:schemeClr val="tx1"/>
              </a:solidFill>
              <a:effectLst/>
            </a:endParaRPr>
          </a:p>
          <a:p>
            <a:pPr marL="285750" indent="-285750" algn="just">
              <a:buFont typeface="Wingdings" panose="05000000000000000000" pitchFamily="2" charset="2"/>
              <a:buChar char="§"/>
            </a:pPr>
            <a:r>
              <a:rPr lang="en-US" dirty="0"/>
              <a:t>The </a:t>
            </a:r>
            <a:r>
              <a:rPr lang="en-US" b="1" dirty="0"/>
              <a:t>controls </a:t>
            </a:r>
            <a:r>
              <a:rPr lang="en-US" dirty="0"/>
              <a:t>attribute adds  video controls, like play, pause, and volume.</a:t>
            </a:r>
            <a:endParaRPr lang="en-US" b="1" dirty="0"/>
          </a:p>
        </p:txBody>
      </p:sp>
      <p:sp>
        <p:nvSpPr>
          <p:cNvPr id="13" name="TextBox 12">
            <a:extLst>
              <a:ext uri="{FF2B5EF4-FFF2-40B4-BE49-F238E27FC236}">
                <a16:creationId xmlns:a16="http://schemas.microsoft.com/office/drawing/2014/main" id="{7E8C046A-6059-4EF2-B982-5956DF1098EF}"/>
              </a:ext>
            </a:extLst>
          </p:cNvPr>
          <p:cNvSpPr txBox="1"/>
          <p:nvPr/>
        </p:nvSpPr>
        <p:spPr>
          <a:xfrm>
            <a:off x="2485417" y="1340063"/>
            <a:ext cx="8895261" cy="923330"/>
          </a:xfrm>
          <a:prstGeom prst="rect">
            <a:avLst/>
          </a:prstGeom>
          <a:noFill/>
        </p:spPr>
        <p:txBody>
          <a:bodyPr wrap="square" rtlCol="0">
            <a:spAutoFit/>
          </a:bodyPr>
          <a:lstStyle/>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&lt;audio&gt;</a:t>
            </a:r>
            <a:r>
              <a:rPr kumimoji="0" lang="en-US" altLang="en-US" b="0" i="0" u="none" strike="noStrike" cap="none" normalizeH="0" baseline="0" dirty="0">
                <a:ln>
                  <a:noFill/>
                </a:ln>
                <a:solidFill>
                  <a:srgbClr val="000000"/>
                </a:solidFill>
                <a:effectLst/>
              </a:rPr>
              <a:t> tag is used to embed sound content in a document, such as music or other audio streams.</a:t>
            </a:r>
            <a:r>
              <a:rPr kumimoji="0" lang="en-US" altLang="en-US" b="0" i="0" u="none" strike="noStrike" cap="none" normalizeH="0" baseline="0" dirty="0">
                <a:ln>
                  <a:noFill/>
                </a:ln>
                <a:solidFill>
                  <a:schemeClr val="tx1"/>
                </a:solidFill>
                <a:effectLst/>
              </a:rPr>
              <a:t> </a:t>
            </a:r>
          </a:p>
          <a:p>
            <a:pPr marL="285750" indent="-285750" algn="just">
              <a:buFont typeface="Wingdings" panose="05000000000000000000" pitchFamily="2" charset="2"/>
              <a:buChar char="§"/>
            </a:pPr>
            <a:r>
              <a:rPr lang="en-US" dirty="0"/>
              <a:t>The </a:t>
            </a:r>
            <a:r>
              <a:rPr lang="en-US" b="1" dirty="0"/>
              <a:t>controls </a:t>
            </a:r>
            <a:r>
              <a:rPr lang="en-US" dirty="0"/>
              <a:t>attribute adds  video controls, like play, pause, and volume.</a:t>
            </a:r>
            <a:endParaRPr lang="en-US" b="1" dirty="0"/>
          </a:p>
        </p:txBody>
      </p:sp>
      <p:sp>
        <p:nvSpPr>
          <p:cNvPr id="17" name="Flowchart: Alternate Process 16">
            <a:extLst>
              <a:ext uri="{FF2B5EF4-FFF2-40B4-BE49-F238E27FC236}">
                <a16:creationId xmlns:a16="http://schemas.microsoft.com/office/drawing/2014/main" id="{F1C10684-539A-437C-B4B4-7303D208AE50}"/>
              </a:ext>
            </a:extLst>
          </p:cNvPr>
          <p:cNvSpPr/>
          <p:nvPr/>
        </p:nvSpPr>
        <p:spPr>
          <a:xfrm>
            <a:off x="261763" y="4627509"/>
            <a:ext cx="1888435" cy="516835"/>
          </a:xfrm>
          <a:prstGeom prst="flowChartAlternateProcess">
            <a:avLst/>
          </a:prstGeom>
          <a:solidFill>
            <a:schemeClr val="accent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Iframe</a:t>
            </a:r>
          </a:p>
        </p:txBody>
      </p:sp>
      <p:sp>
        <p:nvSpPr>
          <p:cNvPr id="19" name="TextBox 18">
            <a:extLst>
              <a:ext uri="{FF2B5EF4-FFF2-40B4-BE49-F238E27FC236}">
                <a16:creationId xmlns:a16="http://schemas.microsoft.com/office/drawing/2014/main" id="{C9C6971A-9C97-476B-B82C-9D78DB572698}"/>
              </a:ext>
            </a:extLst>
          </p:cNvPr>
          <p:cNvSpPr txBox="1"/>
          <p:nvPr/>
        </p:nvSpPr>
        <p:spPr>
          <a:xfrm>
            <a:off x="2485417" y="4627509"/>
            <a:ext cx="8895261" cy="1200329"/>
          </a:xfrm>
          <a:prstGeom prst="rect">
            <a:avLst/>
          </a:prstGeom>
          <a:noFill/>
        </p:spPr>
        <p:txBody>
          <a:bodyPr wrap="square" rtlCol="0">
            <a:spAutoFit/>
          </a:bodyPr>
          <a:lstStyle/>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&lt;iframe&gt;</a:t>
            </a:r>
            <a:r>
              <a:rPr kumimoji="0" lang="en-US" altLang="en-US" b="0" i="0" u="none" strike="noStrike" cap="none" normalizeH="0" baseline="0" dirty="0">
                <a:ln>
                  <a:noFill/>
                </a:ln>
                <a:solidFill>
                  <a:srgbClr val="000000"/>
                </a:solidFill>
                <a:effectLst/>
              </a:rPr>
              <a:t> tag specifies an inline frame.</a:t>
            </a:r>
            <a:r>
              <a:rPr kumimoji="0" lang="en-US" altLang="en-US" b="0" i="0" u="none" strike="noStrike" cap="none" normalizeH="0" baseline="0" dirty="0">
                <a:ln>
                  <a:noFill/>
                </a:ln>
                <a:solidFill>
                  <a:schemeClr val="tx1"/>
                </a:solidFill>
                <a:effectLst/>
              </a:rPr>
              <a:t> </a:t>
            </a:r>
            <a:endParaRPr lang="en-US" dirty="0"/>
          </a:p>
          <a:p>
            <a:pPr marL="285750" indent="-285750" algn="just">
              <a:buFont typeface="Wingdings" panose="05000000000000000000" pitchFamily="2" charset="2"/>
              <a:buChar char="§"/>
            </a:pPr>
            <a:r>
              <a:rPr lang="en-US" dirty="0"/>
              <a:t>This is the easiest way to embed videos in HTML.</a:t>
            </a:r>
          </a:p>
          <a:p>
            <a:pPr marL="285750" indent="-285750" algn="just">
              <a:buFont typeface="Wingdings" panose="05000000000000000000" pitchFamily="2" charset="2"/>
              <a:buChar char="§"/>
            </a:pPr>
            <a:r>
              <a:rPr lang="en-US" b="0" i="0" dirty="0">
                <a:solidFill>
                  <a:srgbClr val="000000"/>
                </a:solidFill>
                <a:effectLst/>
              </a:rPr>
              <a:t>An inline frame is used to embed another document within the current HTML document.</a:t>
            </a:r>
            <a:endParaRPr lang="en-US" dirty="0"/>
          </a:p>
          <a:p>
            <a:pPr marL="285750" indent="-285750" algn="just">
              <a:buFont typeface="Wingdings" panose="05000000000000000000" pitchFamily="2" charset="2"/>
              <a:buChar char="§"/>
            </a:pPr>
            <a:r>
              <a:rPr lang="en-US" dirty="0"/>
              <a:t>We can also use &lt;iframe&gt; element to add YouTube videos in our web page.</a:t>
            </a:r>
          </a:p>
        </p:txBody>
      </p:sp>
    </p:spTree>
    <p:extLst>
      <p:ext uri="{BB962C8B-B14F-4D97-AF65-F5344CB8AC3E}">
        <p14:creationId xmlns:p14="http://schemas.microsoft.com/office/powerpoint/2010/main" val="10542335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Table element in HTML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9806684" cy="2957861"/>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i="0" dirty="0">
                <a:solidFill>
                  <a:srgbClr val="000000"/>
                </a:solidFill>
                <a:effectLst/>
                <a:latin typeface="Calibri (body)"/>
              </a:rPr>
              <a:t>HTML tables allow web developers to arrange data into rows and columns.</a:t>
            </a:r>
          </a:p>
          <a:p>
            <a:pPr marL="285750" indent="-285750">
              <a:lnSpc>
                <a:spcPct val="150000"/>
              </a:lnSpc>
              <a:buFont typeface="Wingdings" panose="05000000000000000000" pitchFamily="2" charset="2"/>
              <a:buChar char="§"/>
            </a:pPr>
            <a:r>
              <a:rPr lang="en-US" i="0" dirty="0">
                <a:solidFill>
                  <a:srgbClr val="000000"/>
                </a:solidFill>
                <a:effectLst/>
                <a:latin typeface="Calibri (body)"/>
              </a:rPr>
              <a:t>A table in HTML consists of table cells inside rows and columns</a:t>
            </a:r>
            <a:endParaRPr lang="en-US" dirty="0">
              <a:solidFill>
                <a:srgbClr val="000000"/>
              </a:solidFill>
              <a:latin typeface="Calibri (body)"/>
            </a:endParaRPr>
          </a:p>
          <a:p>
            <a:pPr marL="285750" indent="-285750">
              <a:lnSpc>
                <a:spcPct val="150000"/>
              </a:lnSpc>
              <a:buFont typeface="Wingdings" panose="05000000000000000000" pitchFamily="2" charset="2"/>
              <a:buChar char="§"/>
            </a:pPr>
            <a:r>
              <a:rPr kumimoji="0" lang="en-US" altLang="en-US" i="0" u="none" strike="noStrike" cap="none" normalizeH="0" baseline="0" dirty="0">
                <a:ln>
                  <a:noFill/>
                </a:ln>
                <a:solidFill>
                  <a:srgbClr val="000000"/>
                </a:solidFill>
                <a:effectLst/>
                <a:latin typeface="Calibri (body)"/>
              </a:rPr>
              <a:t>The  </a:t>
            </a:r>
            <a:r>
              <a:rPr kumimoji="0" lang="en-US" altLang="en-US" i="0" u="none" strike="noStrike" cap="none" normalizeH="0" baseline="0" dirty="0">
                <a:ln>
                  <a:noFill/>
                </a:ln>
                <a:solidFill>
                  <a:schemeClr val="accent6"/>
                </a:solidFill>
                <a:effectLst/>
                <a:latin typeface="Calibri (body)"/>
              </a:rPr>
              <a:t>&lt;table&gt; </a:t>
            </a:r>
            <a:r>
              <a:rPr kumimoji="0" lang="en-US" altLang="en-US" i="0" u="none" strike="noStrike" cap="none" normalizeH="0" baseline="0" dirty="0">
                <a:ln>
                  <a:noFill/>
                </a:ln>
                <a:solidFill>
                  <a:srgbClr val="000000"/>
                </a:solidFill>
                <a:effectLst/>
                <a:latin typeface="Calibri (body)"/>
              </a:rPr>
              <a:t>tag defines an HTML table.</a:t>
            </a:r>
            <a:r>
              <a:rPr kumimoji="0" lang="en-US" altLang="en-US" i="0" u="none" strike="noStrike" cap="none" normalizeH="0" baseline="0" dirty="0">
                <a:ln>
                  <a:noFill/>
                </a:ln>
                <a:solidFill>
                  <a:schemeClr val="tx1"/>
                </a:solidFill>
                <a:effectLst/>
                <a:latin typeface="Calibri (body)"/>
              </a:rPr>
              <a:t> </a:t>
            </a:r>
          </a:p>
          <a:p>
            <a:pPr marL="285750" indent="-285750">
              <a:lnSpc>
                <a:spcPct val="150000"/>
              </a:lnSpc>
              <a:buFont typeface="Wingdings" panose="05000000000000000000" pitchFamily="2" charset="2"/>
              <a:buChar char="§"/>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solidFill>
                  <a:schemeClr val="accent6"/>
                </a:solidFill>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solidFill>
                  <a:schemeClr val="accent6"/>
                </a:solidFill>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solidFill>
                  <a:schemeClr val="accent6"/>
                </a:solidFill>
                <a:latin typeface="Calibri (body)"/>
              </a:rPr>
              <a:t>&lt;td&gt;</a:t>
            </a:r>
            <a:r>
              <a:rPr kumimoji="0" lang="en-US" altLang="en-US" i="0" u="none" strike="noStrike" cap="none" normalizeH="0" baseline="0" dirty="0">
                <a:ln>
                  <a:noFill/>
                </a:ln>
                <a:solidFill>
                  <a:schemeClr val="accent6"/>
                </a:solidFill>
                <a:effectLst/>
                <a:latin typeface="Calibri (body)"/>
              </a:rPr>
              <a:t> </a:t>
            </a:r>
            <a:r>
              <a:rPr kumimoji="0" lang="en-US" altLang="en-US" i="0" u="none" strike="noStrike" cap="none" normalizeH="0" baseline="0" dirty="0">
                <a:ln>
                  <a:noFill/>
                </a:ln>
                <a:solidFill>
                  <a:srgbClr val="000000"/>
                </a:solidFill>
                <a:effectLst/>
                <a:latin typeface="Calibri (body)"/>
              </a:rPr>
              <a:t>elements.</a:t>
            </a:r>
            <a:r>
              <a:rPr kumimoji="0" lang="en-US" altLang="en-US" i="0" u="none" strike="noStrike" cap="none" normalizeH="0" baseline="0" dirty="0">
                <a:ln>
                  <a:noFill/>
                </a:ln>
                <a:solidFill>
                  <a:schemeClr val="tx1"/>
                </a:solidFill>
                <a:effectLst/>
                <a:latin typeface="Calibri (body)"/>
              </a:rPr>
              <a:t> </a:t>
            </a:r>
          </a:p>
          <a:p>
            <a:pPr marL="285750" indent="-285750">
              <a:lnSpc>
                <a:spcPct val="150000"/>
              </a:lnSpc>
              <a:buFont typeface="Wingdings" panose="05000000000000000000" pitchFamily="2" charset="2"/>
              <a:buChar char="§"/>
            </a:pPr>
            <a:r>
              <a:rPr lang="en-US" i="0" dirty="0">
                <a:solidFill>
                  <a:srgbClr val="000000"/>
                </a:solidFill>
                <a:effectLst/>
                <a:latin typeface="Calibri (body)"/>
              </a:rPr>
              <a:t>The </a:t>
            </a:r>
            <a:r>
              <a:rPr lang="en-US" i="0" dirty="0">
                <a:solidFill>
                  <a:schemeClr val="accent6"/>
                </a:solidFill>
                <a:effectLst/>
                <a:latin typeface="Calibri (body)"/>
              </a:rPr>
              <a:t>&lt;tr&gt; </a:t>
            </a:r>
            <a:r>
              <a:rPr lang="en-US" i="0" dirty="0">
                <a:solidFill>
                  <a:srgbClr val="000000"/>
                </a:solidFill>
                <a:effectLst/>
                <a:latin typeface="Calibri (body)"/>
              </a:rPr>
              <a:t>element defines a table row, the </a:t>
            </a:r>
            <a:r>
              <a:rPr lang="en-US" i="0" dirty="0">
                <a:solidFill>
                  <a:schemeClr val="accent6"/>
                </a:solidFill>
                <a:effectLst/>
                <a:latin typeface="Calibri (body)"/>
              </a:rPr>
              <a:t>&lt;th&gt; </a:t>
            </a:r>
            <a:r>
              <a:rPr lang="en-US" i="0" dirty="0">
                <a:solidFill>
                  <a:srgbClr val="000000"/>
                </a:solidFill>
                <a:effectLst/>
                <a:latin typeface="Calibri (body)"/>
              </a:rPr>
              <a:t>element defines a table header, and the </a:t>
            </a:r>
            <a:r>
              <a:rPr lang="en-US" i="0" dirty="0">
                <a:solidFill>
                  <a:schemeClr val="accent6"/>
                </a:solidFill>
                <a:effectLst/>
                <a:latin typeface="Calibri (body)"/>
              </a:rPr>
              <a:t>&lt;td&gt; </a:t>
            </a:r>
            <a:r>
              <a:rPr lang="en-US" i="0" dirty="0">
                <a:solidFill>
                  <a:srgbClr val="000000"/>
                </a:solidFill>
                <a:effectLst/>
                <a:latin typeface="Calibri (body)"/>
              </a:rPr>
              <a:t>element defines a table cell.</a:t>
            </a:r>
          </a:p>
          <a:p>
            <a:pPr marL="285750" indent="-285750">
              <a:lnSpc>
                <a:spcPct val="150000"/>
              </a:lnSpc>
              <a:buFont typeface="Wingdings" panose="05000000000000000000" pitchFamily="2" charset="2"/>
              <a:buChar char="§"/>
            </a:pPr>
            <a:r>
              <a:rPr kumimoji="0" lang="en-US" altLang="en-US" b="0" i="0" u="none" strike="noStrike" cap="none" normalizeH="0" baseline="0" dirty="0">
                <a:ln>
                  <a:noFill/>
                </a:ln>
                <a:effectLst/>
                <a:latin typeface="Calibri (body)"/>
              </a:rPr>
              <a:t>By default, the text in </a:t>
            </a:r>
            <a:r>
              <a:rPr kumimoji="0" lang="en-US" altLang="en-US" b="0" i="0" u="none" strike="noStrike" cap="none" normalizeH="0" baseline="0" dirty="0">
                <a:ln>
                  <a:noFill/>
                </a:ln>
                <a:solidFill>
                  <a:schemeClr val="accent6"/>
                </a:solidFill>
                <a:effectLst/>
                <a:latin typeface="Calibri (body)"/>
              </a:rPr>
              <a:t>&lt;th&gt;</a:t>
            </a:r>
            <a:r>
              <a:rPr kumimoji="0" lang="en-US" altLang="en-US" b="0" i="0" u="none" strike="noStrike" cap="none" normalizeH="0" baseline="0" dirty="0">
                <a:ln>
                  <a:noFill/>
                </a:ln>
                <a:effectLst/>
                <a:latin typeface="Calibri (body)"/>
              </a:rPr>
              <a:t> elements are bold and centered, but you can change that with CSS. </a:t>
            </a:r>
          </a:p>
        </p:txBody>
      </p:sp>
      <p:pic>
        <p:nvPicPr>
          <p:cNvPr id="3074" name="Picture 2" descr="HTML Tables - MEGATEK ICT ACADEMY">
            <a:extLst>
              <a:ext uri="{FF2B5EF4-FFF2-40B4-BE49-F238E27FC236}">
                <a16:creationId xmlns:a16="http://schemas.microsoft.com/office/drawing/2014/main" id="{EEBD2053-4CE9-40DC-88B6-AAA259C84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829" y="3987275"/>
            <a:ext cx="4672556" cy="228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35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540575" y="429204"/>
            <a:ext cx="5353730" cy="5632311"/>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CSS</a:t>
            </a:r>
          </a:p>
          <a:p>
            <a:pPr marL="285750" indent="-285750">
              <a:buClr>
                <a:schemeClr val="tx1"/>
              </a:buClr>
              <a:buFont typeface="Arial" panose="020B0604020202020204" pitchFamily="34" charset="0"/>
              <a:buChar char="•"/>
            </a:pPr>
            <a:r>
              <a:rPr lang="en-US" dirty="0"/>
              <a:t>Inline style CSS</a:t>
            </a:r>
          </a:p>
          <a:p>
            <a:pPr marL="285750" indent="-285750">
              <a:buClr>
                <a:schemeClr val="tx1"/>
              </a:buClr>
              <a:buFont typeface="Arial" panose="020B0604020202020204" pitchFamily="34" charset="0"/>
              <a:buChar char="•"/>
            </a:pPr>
            <a:r>
              <a:rPr lang="en-US" dirty="0"/>
              <a:t>Internal style CSS</a:t>
            </a:r>
          </a:p>
          <a:p>
            <a:pPr marL="285750" indent="-285750">
              <a:buClr>
                <a:schemeClr val="tx1"/>
              </a:buClr>
              <a:buFont typeface="Arial" panose="020B0604020202020204" pitchFamily="34" charset="0"/>
              <a:buChar char="•"/>
            </a:pPr>
            <a:r>
              <a:rPr lang="en-US" dirty="0"/>
              <a:t>Concept of Box Model in CSS</a:t>
            </a:r>
          </a:p>
          <a:p>
            <a:pPr marL="285750" indent="-285750">
              <a:buClr>
                <a:schemeClr val="tx1"/>
              </a:buClr>
              <a:buFont typeface="Arial" panose="020B0604020202020204" pitchFamily="34" charset="0"/>
              <a:buChar char="•"/>
            </a:pPr>
            <a:r>
              <a:rPr lang="en-US" dirty="0"/>
              <a:t>Concept of Pseudo Classes in CSS</a:t>
            </a:r>
          </a:p>
          <a:p>
            <a:pPr marL="285750" indent="-285750">
              <a:buClr>
                <a:schemeClr val="tx1"/>
              </a:buClr>
              <a:buFont typeface="Arial" panose="020B0604020202020204" pitchFamily="34" charset="0"/>
              <a:buChar char="•"/>
            </a:pPr>
            <a:r>
              <a:rPr lang="en-US" dirty="0"/>
              <a:t>External style CSS</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r>
              <a:rPr lang="en-US" dirty="0"/>
              <a:t>What is JavaScript?</a:t>
            </a:r>
          </a:p>
          <a:p>
            <a:pPr marL="285750" indent="-285750">
              <a:buClr>
                <a:schemeClr val="tx1"/>
              </a:buClr>
              <a:buFont typeface="Arial" panose="020B0604020202020204" pitchFamily="34" charset="0"/>
              <a:buChar char="•"/>
            </a:pPr>
            <a:r>
              <a:rPr lang="en-US" dirty="0"/>
              <a:t>Basic usage of JavaScript</a:t>
            </a:r>
          </a:p>
          <a:p>
            <a:pPr marL="285750" indent="-285750">
              <a:buClr>
                <a:schemeClr val="tx1"/>
              </a:buClr>
              <a:buFont typeface="Arial" panose="020B0604020202020204" pitchFamily="34" charset="0"/>
              <a:buChar char="•"/>
            </a:pPr>
            <a:r>
              <a:rPr lang="en-US" dirty="0"/>
              <a:t>Important Points about JavaScript</a:t>
            </a:r>
          </a:p>
          <a:p>
            <a:pPr marL="285750" indent="-285750">
              <a:buClr>
                <a:schemeClr val="tx1"/>
              </a:buClr>
              <a:buFont typeface="Arial" panose="020B0604020202020204" pitchFamily="34" charset="0"/>
              <a:buChar char="•"/>
            </a:pPr>
            <a:r>
              <a:rPr lang="en-US" dirty="0"/>
              <a:t>Variables and Data Types</a:t>
            </a:r>
          </a:p>
          <a:p>
            <a:pPr marL="285750" indent="-285750">
              <a:buClr>
                <a:schemeClr val="tx1"/>
              </a:buClr>
              <a:buFont typeface="Arial" panose="020B0604020202020204" pitchFamily="34" charset="0"/>
              <a:buChar char="•"/>
            </a:pPr>
            <a:r>
              <a:rPr lang="en-US" dirty="0"/>
              <a:t>Arrays and Objects in JS</a:t>
            </a:r>
          </a:p>
          <a:p>
            <a:pPr marL="285750" indent="-285750">
              <a:buClr>
                <a:schemeClr val="tx1"/>
              </a:buClr>
              <a:buFont typeface="Arial" panose="020B0604020202020204" pitchFamily="34" charset="0"/>
              <a:buChar char="•"/>
            </a:pPr>
            <a:r>
              <a:rPr lang="en-US" dirty="0"/>
              <a:t>How to Apply JS to HTML Page</a:t>
            </a:r>
          </a:p>
          <a:p>
            <a:pPr marL="285750" indent="-285750">
              <a:buClr>
                <a:schemeClr val="tx1"/>
              </a:buClr>
              <a:buFont typeface="Arial" panose="020B0604020202020204" pitchFamily="34" charset="0"/>
              <a:buChar char="•"/>
            </a:pPr>
            <a:r>
              <a:rPr lang="en-US" dirty="0"/>
              <a:t>Inline and Internal JS</a:t>
            </a:r>
          </a:p>
          <a:p>
            <a:pPr marL="285750" indent="-285750">
              <a:buClr>
                <a:schemeClr val="tx1"/>
              </a:buClr>
              <a:buFont typeface="Arial" panose="020B0604020202020204" pitchFamily="34" charset="0"/>
              <a:buChar char="•"/>
            </a:pPr>
            <a:r>
              <a:rPr lang="en-US" dirty="0"/>
              <a:t>Changing CSS at runtime</a:t>
            </a:r>
          </a:p>
          <a:p>
            <a:pPr marL="285750" indent="-285750">
              <a:buClr>
                <a:schemeClr val="tx1"/>
              </a:buClr>
              <a:buFont typeface="Arial" panose="020B0604020202020204" pitchFamily="34" charset="0"/>
              <a:buChar char="•"/>
            </a:pPr>
            <a:r>
              <a:rPr lang="en-US" dirty="0"/>
              <a:t>Adding Dynamic Content</a:t>
            </a:r>
          </a:p>
          <a:p>
            <a:pPr marL="285750" indent="-285750">
              <a:buClr>
                <a:schemeClr val="tx1"/>
              </a:buClr>
              <a:buFont typeface="Arial" panose="020B0604020202020204" pitchFamily="34" charset="0"/>
              <a:buChar char="•"/>
            </a:pPr>
            <a:r>
              <a:rPr lang="en-US" dirty="0"/>
              <a:t>Debugging</a:t>
            </a:r>
          </a:p>
          <a:p>
            <a:pPr marL="285750" indent="-285750">
              <a:buClr>
                <a:schemeClr val="tx1"/>
              </a:buClr>
              <a:buFont typeface="Arial" panose="020B0604020202020204" pitchFamily="34" charset="0"/>
              <a:buChar char="•"/>
            </a:pPr>
            <a:r>
              <a:rPr lang="en-US" dirty="0"/>
              <a:t>Synchronous and Asynchronous Response</a:t>
            </a:r>
          </a:p>
          <a:p>
            <a:pPr marL="285750" indent="-285750">
              <a:buClr>
                <a:schemeClr val="tx1"/>
              </a:buClr>
              <a:buFont typeface="Arial" panose="020B0604020202020204" pitchFamily="34" charset="0"/>
              <a:buChar char="•"/>
            </a:pPr>
            <a:r>
              <a:rPr lang="en-US" dirty="0"/>
              <a:t>External JS</a:t>
            </a:r>
          </a:p>
          <a:p>
            <a:pPr marL="285750"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1190053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9682336" cy="5644750"/>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b="0" i="0" dirty="0">
                <a:solidFill>
                  <a:srgbClr val="000000"/>
                </a:solidFill>
                <a:effectLst/>
              </a:rPr>
              <a:t>CSS Stands for Cascading Style Sheets, </a:t>
            </a:r>
            <a:r>
              <a:rPr lang="en-US" dirty="0"/>
              <a:t>it is used to format/beautify the HTML content.</a:t>
            </a:r>
            <a:endParaRPr lang="en-US" b="0" i="0" dirty="0">
              <a:solidFill>
                <a:srgbClr val="000000"/>
              </a:solidFill>
              <a:effectLst/>
            </a:endParaRPr>
          </a:p>
          <a:p>
            <a:pPr marL="285750" indent="-285750" algn="just">
              <a:lnSpc>
                <a:spcPct val="130000"/>
              </a:lnSpc>
              <a:buFont typeface="Wingdings" panose="05000000000000000000" pitchFamily="2" charset="2"/>
              <a:buChar char="§"/>
            </a:pPr>
            <a:r>
              <a:rPr lang="en-US" dirty="0">
                <a:solidFill>
                  <a:srgbClr val="000000"/>
                </a:solidFill>
              </a:rPr>
              <a:t>CSS describes how HTML elements are to be displayed on screen.</a:t>
            </a:r>
          </a:p>
          <a:p>
            <a:pPr marL="285750" indent="-285750" algn="just">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just">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p>
          <a:p>
            <a:pPr marL="285750" indent="-285750" algn="just">
              <a:lnSpc>
                <a:spcPct val="130000"/>
              </a:lnSpc>
              <a:buFont typeface="Wingdings" panose="05000000000000000000" pitchFamily="2" charset="2"/>
              <a:buChar char="§"/>
            </a:pPr>
            <a:r>
              <a:rPr lang="en-US" dirty="0"/>
              <a:t>Before css we have to use HTML tags for formatting which was very cumbersome</a:t>
            </a:r>
          </a:p>
          <a:p>
            <a:pPr algn="just"/>
            <a:r>
              <a:rPr lang="en-US" sz="1800" dirty="0"/>
              <a:t>	&lt;p&gt;I &lt;b&gt;&lt;color value=“red”&gt;love&lt;/color&gt;&lt;/b&gt;&lt;font val=“Calibri”&gt;India&lt;font&gt;&lt;/p&gt;</a:t>
            </a:r>
            <a:endParaRPr lang="en-US" dirty="0"/>
          </a:p>
          <a:p>
            <a:pPr marL="285750" indent="-285750" algn="just">
              <a:lnSpc>
                <a:spcPct val="130000"/>
              </a:lnSpc>
              <a:buFont typeface="Wingdings" panose="05000000000000000000" pitchFamily="2" charset="2"/>
              <a:buChar char="§"/>
            </a:pPr>
            <a:endParaRPr lang="en-US" b="0" i="0" dirty="0">
              <a:solidFill>
                <a:srgbClr val="000000"/>
              </a:solidFill>
              <a:effectLst/>
            </a:endParaRPr>
          </a:p>
          <a:p>
            <a:pPr marL="285750" indent="-285750" algn="just">
              <a:lnSpc>
                <a:spcPct val="130000"/>
              </a:lnSpc>
              <a:buFont typeface="Wingdings" panose="05000000000000000000" pitchFamily="2" charset="2"/>
              <a:buChar char="§"/>
            </a:pPr>
            <a:endParaRPr lang="en-US" b="0" i="0" dirty="0">
              <a:solidFill>
                <a:srgbClr val="000000"/>
              </a:solidFill>
              <a:effectLst/>
            </a:endParaRPr>
          </a:p>
          <a:p>
            <a:pPr algn="just">
              <a:lnSpc>
                <a:spcPct val="130000"/>
              </a:lnSpc>
            </a:pPr>
            <a:r>
              <a:rPr lang="en-US" dirty="0">
                <a:solidFill>
                  <a:srgbClr val="000000"/>
                </a:solidFill>
              </a:rPr>
              <a:t>There are 3 ways we can apply CSS on HTML Content</a:t>
            </a:r>
          </a:p>
          <a:p>
            <a:pPr marL="342900" indent="-342900" algn="just">
              <a:lnSpc>
                <a:spcPct val="150000"/>
              </a:lnSpc>
              <a:buFontTx/>
              <a:buChar char="-"/>
            </a:pPr>
            <a:r>
              <a:rPr lang="en-US" sz="1800" b="1" dirty="0">
                <a:solidFill>
                  <a:schemeClr val="accent6"/>
                </a:solidFill>
              </a:rPr>
              <a:t>Inline CSS </a:t>
            </a:r>
            <a:r>
              <a:rPr lang="en-US" sz="1800" dirty="0"/>
              <a:t>– applied at each element level &lt;</a:t>
            </a:r>
            <a:r>
              <a:rPr lang="en-US" sz="1800" dirty="0" err="1"/>
              <a:t>tagname</a:t>
            </a:r>
            <a:r>
              <a:rPr lang="en-US" sz="1800" dirty="0"/>
              <a:t> </a:t>
            </a:r>
            <a:r>
              <a:rPr lang="en-US" sz="1800" b="1" i="1" dirty="0"/>
              <a:t>style</a:t>
            </a:r>
            <a:r>
              <a:rPr lang="en-US" sz="1800" dirty="0"/>
              <a:t>=“prop:val;prop:val;..”&gt;….</a:t>
            </a:r>
          </a:p>
          <a:p>
            <a:pPr marL="342900" indent="-342900" algn="just">
              <a:lnSpc>
                <a:spcPct val="150000"/>
              </a:lnSpc>
              <a:buFontTx/>
              <a:buChar char="-"/>
            </a:pPr>
            <a:r>
              <a:rPr lang="en-US" sz="1800" b="1" dirty="0">
                <a:solidFill>
                  <a:schemeClr val="accent6"/>
                </a:solidFill>
              </a:rPr>
              <a:t>Internal CSS </a:t>
            </a:r>
            <a:r>
              <a:rPr lang="en-US" sz="1800" dirty="0"/>
              <a:t>– applied at the page level to target one or more than one html elements on the page. It is fully reusable.</a:t>
            </a:r>
            <a:endParaRPr lang="en-US" sz="1800" dirty="0">
              <a:solidFill>
                <a:srgbClr val="000000"/>
              </a:solidFill>
            </a:endParaRPr>
          </a:p>
          <a:p>
            <a:pPr marL="342900" indent="-342900" algn="just">
              <a:lnSpc>
                <a:spcPct val="150000"/>
              </a:lnSpc>
              <a:buFontTx/>
              <a:buChar char="-"/>
            </a:pPr>
            <a:r>
              <a:rPr lang="en-US" sz="1800" b="1" dirty="0">
                <a:solidFill>
                  <a:schemeClr val="accent6"/>
                </a:solidFill>
              </a:rPr>
              <a:t>External CSS </a:t>
            </a:r>
            <a:r>
              <a:rPr lang="en-US" sz="1800" dirty="0"/>
              <a:t>– Where the CSS is applied by putting code in a reusable css file and later use the link tag to connect the same.</a:t>
            </a:r>
          </a:p>
        </p:txBody>
      </p:sp>
      <p:pic>
        <p:nvPicPr>
          <p:cNvPr id="6" name="Picture 4" descr="CSS - Wikipedia">
            <a:extLst>
              <a:ext uri="{FF2B5EF4-FFF2-40B4-BE49-F238E27FC236}">
                <a16:creationId xmlns:a16="http://schemas.microsoft.com/office/drawing/2014/main" id="{D76B0B04-927C-4632-894D-E7E487802B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24624" y="896528"/>
            <a:ext cx="1323644" cy="1867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771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5998" cy="33733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b="0" i="0" u="none" strike="noStrike" dirty="0">
                <a:effectLst/>
              </a:rPr>
              <a:t>Inline CSS</a:t>
            </a:r>
            <a:r>
              <a:rPr lang="en-US" b="0" i="0" dirty="0">
                <a:effectLst/>
              </a:rPr>
              <a:t> is used to style a specific </a:t>
            </a:r>
            <a:r>
              <a:rPr lang="en-US" b="1" i="0" dirty="0">
                <a:effectLst/>
              </a:rPr>
              <a:t>HTML</a:t>
            </a:r>
            <a:r>
              <a:rPr lang="en-US" b="0" i="0" dirty="0">
                <a:effectLst/>
              </a:rPr>
              <a:t> element.</a:t>
            </a:r>
          </a:p>
          <a:p>
            <a:pPr marL="285750" indent="-285750">
              <a:lnSpc>
                <a:spcPct val="150000"/>
              </a:lnSpc>
              <a:buFont typeface="Wingdings" panose="05000000000000000000" pitchFamily="2" charset="2"/>
              <a:buChar char="§"/>
            </a:pPr>
            <a:r>
              <a:rPr lang="en-US" b="0" i="0" dirty="0">
                <a:effectLst/>
              </a:rPr>
              <a:t>To apply Inline CSS add a </a:t>
            </a:r>
            <a:r>
              <a:rPr lang="en-US" b="1" i="0" dirty="0">
                <a:effectLst/>
              </a:rPr>
              <a:t>style</a:t>
            </a:r>
            <a:r>
              <a:rPr lang="en-US" b="0" i="0" dirty="0">
                <a:effectLst/>
              </a:rPr>
              <a:t> attribute to each HTML tag.</a:t>
            </a:r>
          </a:p>
          <a:p>
            <a:pPr marL="285750" indent="-285750">
              <a:lnSpc>
                <a:spcPct val="150000"/>
              </a:lnSpc>
              <a:buFont typeface="Wingdings" panose="05000000000000000000" pitchFamily="2" charset="2"/>
              <a:buChar char="§"/>
            </a:pPr>
            <a:r>
              <a:rPr kumimoji="0" lang="en-US" altLang="en-US" b="0" i="0" u="none" strike="noStrike" cap="none" normalizeH="0" baseline="0" dirty="0">
                <a:ln>
                  <a:noFill/>
                </a:ln>
                <a:effectLst/>
                <a:cs typeface="Open Sans" panose="020B0606030504020204" pitchFamily="34" charset="0"/>
              </a:rPr>
              <a:t>Inline styles in CSS could be useful for </a:t>
            </a:r>
            <a:r>
              <a:rPr kumimoji="0" lang="en-US" altLang="en-US" b="1" i="0" u="none" strike="noStrike" cap="none" normalizeH="0" baseline="0" dirty="0">
                <a:ln>
                  <a:noFill/>
                </a:ln>
                <a:effectLst/>
                <a:cs typeface="Open Sans" panose="020B0606030504020204" pitchFamily="34" charset="0"/>
              </a:rPr>
              <a:t>previewing</a:t>
            </a:r>
            <a:r>
              <a:rPr kumimoji="0" lang="en-US" altLang="en-US" b="0" i="0" u="none" strike="noStrike" cap="none" normalizeH="0" baseline="0" dirty="0">
                <a:ln>
                  <a:noFill/>
                </a:ln>
                <a:effectLst/>
                <a:cs typeface="Open Sans" panose="020B0606030504020204" pitchFamily="34" charset="0"/>
              </a:rPr>
              <a:t> changes instantly</a:t>
            </a:r>
            <a:r>
              <a:rPr kumimoji="0" lang="en-US" altLang="en-US" u="none" strike="noStrike" cap="none" normalizeH="0" baseline="0" dirty="0">
                <a:ln>
                  <a:noFill/>
                </a:ln>
                <a:cs typeface="Open Sans" panose="020B0606030504020204" pitchFamily="34" charset="0"/>
              </a:rPr>
              <a:t>.</a:t>
            </a:r>
          </a:p>
          <a:p>
            <a:pPr marL="285750" indent="-285750">
              <a:lnSpc>
                <a:spcPct val="150000"/>
              </a:lnSpc>
              <a:buFont typeface="Wingdings" panose="05000000000000000000" pitchFamily="2" charset="2"/>
              <a:buChar char="§"/>
            </a:pPr>
            <a:r>
              <a:rPr lang="en-US" dirty="0">
                <a:cs typeface="Open Sans" panose="020B0606030504020204" pitchFamily="34" charset="0"/>
              </a:rPr>
              <a:t>It can be useful when </a:t>
            </a:r>
            <a:r>
              <a:rPr kumimoji="0" lang="en-US" altLang="en-US" b="1" i="0" u="none" strike="noStrike" cap="none" normalizeH="0" baseline="0" dirty="0">
                <a:ln>
                  <a:noFill/>
                </a:ln>
                <a:effectLst/>
                <a:cs typeface="Open Sans" panose="020B0606030504020204" pitchFamily="34" charset="0"/>
              </a:rPr>
              <a:t>adding CSS rules</a:t>
            </a:r>
            <a:r>
              <a:rPr kumimoji="0" lang="en-US" altLang="en-US" b="0" i="0" u="none" strike="noStrike" cap="none" normalizeH="0" baseline="0" dirty="0">
                <a:ln>
                  <a:noFill/>
                </a:ln>
                <a:effectLst/>
                <a:cs typeface="Open Sans" panose="020B0606030504020204" pitchFamily="34" charset="0"/>
              </a:rPr>
              <a:t> to only one or two elements.</a:t>
            </a:r>
            <a:endParaRPr lang="en-US" altLang="en-US" dirty="0">
              <a:cs typeface="Open Sans" panose="020B0606030504020204" pitchFamily="34" charset="0"/>
            </a:endParaRPr>
          </a:p>
          <a:p>
            <a:pPr>
              <a:lnSpc>
                <a:spcPct val="150000"/>
              </a:lnSpc>
            </a:pPr>
            <a:r>
              <a:rPr kumimoji="0" lang="en-US" altLang="en-US" b="0" i="0" u="none" strike="noStrike" cap="none" normalizeH="0" baseline="0" dirty="0">
                <a:ln>
                  <a:noFill/>
                </a:ln>
                <a:effectLst/>
                <a:cs typeface="Open Sans" panose="020B0606030504020204" pitchFamily="34" charset="0"/>
              </a:rPr>
              <a:t>Syntax to apply Inline style CSS</a:t>
            </a:r>
          </a:p>
          <a:p>
            <a:pPr>
              <a:lnSpc>
                <a:spcPct val="150000"/>
              </a:lnSpc>
            </a:pPr>
            <a:r>
              <a:rPr lang="en-US" b="1" i="0" dirty="0">
                <a:solidFill>
                  <a:srgbClr val="006699"/>
                </a:solidFill>
                <a:effectLst/>
                <a:latin typeface="inter-regular"/>
                <a:cs typeface="Open Sans" panose="020B0606030504020204" pitchFamily="34" charset="0"/>
              </a:rPr>
              <a:t>          </a:t>
            </a:r>
            <a:r>
              <a:rPr lang="en-US" b="1" i="0" dirty="0">
                <a:solidFill>
                  <a:srgbClr val="006699"/>
                </a:solidFill>
                <a:effectLst/>
              </a:rPr>
              <a:t>&lt;htmltag</a:t>
            </a:r>
            <a:r>
              <a:rPr lang="en-US" b="0" i="0" dirty="0">
                <a:solidFill>
                  <a:srgbClr val="000000"/>
                </a:solidFill>
                <a:effectLst/>
              </a:rPr>
              <a:t> </a:t>
            </a:r>
            <a:r>
              <a:rPr lang="en-US" b="0" i="0" dirty="0">
                <a:solidFill>
                  <a:srgbClr val="FF0000"/>
                </a:solidFill>
                <a:effectLst/>
              </a:rPr>
              <a:t>style</a:t>
            </a:r>
            <a:r>
              <a:rPr lang="en-US" b="0" i="0" dirty="0">
                <a:solidFill>
                  <a:srgbClr val="000000"/>
                </a:solidFill>
                <a:effectLst/>
              </a:rPr>
              <a:t>=</a:t>
            </a:r>
            <a:r>
              <a:rPr lang="en-US" b="0" i="0" dirty="0">
                <a:solidFill>
                  <a:srgbClr val="0000FF"/>
                </a:solidFill>
                <a:effectLst/>
              </a:rPr>
              <a:t>"cssproperty1:value; cssproperty2:value;"</a:t>
            </a:r>
            <a:r>
              <a:rPr lang="en-US" b="1" i="0" dirty="0">
                <a:solidFill>
                  <a:srgbClr val="006699"/>
                </a:solidFill>
                <a:effectLst/>
              </a:rPr>
              <a:t>&gt;</a:t>
            </a:r>
            <a:r>
              <a:rPr lang="en-US" b="0" i="0" dirty="0">
                <a:solidFill>
                  <a:srgbClr val="000000"/>
                </a:solidFill>
                <a:effectLst/>
              </a:rPr>
              <a:t> </a:t>
            </a:r>
            <a:r>
              <a:rPr lang="en-US" b="1" i="0" dirty="0">
                <a:solidFill>
                  <a:srgbClr val="006699"/>
                </a:solidFill>
                <a:effectLst/>
              </a:rPr>
              <a:t>&lt;/htmltag&gt;</a:t>
            </a:r>
            <a:endParaRPr lang="en-US" altLang="en-US" dirty="0">
              <a:solidFill>
                <a:srgbClr val="006699"/>
              </a:solidFill>
              <a:cs typeface="Open Sans" panose="020B0606030504020204" pitchFamily="34" charset="0"/>
            </a:endParaRPr>
          </a:p>
          <a:p>
            <a:pPr>
              <a:lnSpc>
                <a:spcPct val="150000"/>
              </a:lnSpc>
            </a:pPr>
            <a:r>
              <a:rPr lang="en-US" altLang="en-US" dirty="0">
                <a:cs typeface="Open Sans" panose="020B0606030504020204" pitchFamily="34" charset="0"/>
              </a:rPr>
              <a:t>We can see all the available CSS properties on the W3C:</a:t>
            </a:r>
          </a:p>
          <a:p>
            <a:pPr>
              <a:lnSpc>
                <a:spcPct val="150000"/>
              </a:lnSpc>
            </a:pPr>
            <a:r>
              <a:rPr lang="en-US" altLang="en-US" dirty="0">
                <a:cs typeface="Open Sans" panose="020B0606030504020204" pitchFamily="34" charset="0"/>
                <a:hlinkClick r:id="rId2"/>
              </a:rPr>
              <a:t>https://www.w3schools.com/css/default.asp</a:t>
            </a:r>
            <a:endParaRPr lang="en-US" altLang="en-US" dirty="0">
              <a:cs typeface="Open Sans" panose="020B0606030504020204" pitchFamily="34" charset="0"/>
            </a:endParaRPr>
          </a:p>
        </p:txBody>
      </p:sp>
      <p:sp>
        <p:nvSpPr>
          <p:cNvPr id="7" name="TextBox 6">
            <a:extLst>
              <a:ext uri="{FF2B5EF4-FFF2-40B4-BE49-F238E27FC236}">
                <a16:creationId xmlns:a16="http://schemas.microsoft.com/office/drawing/2014/main" id="{670B8505-219D-4830-AE83-64EEA3FB1DD2}"/>
              </a:ext>
            </a:extLst>
          </p:cNvPr>
          <p:cNvSpPr txBox="1"/>
          <p:nvPr/>
        </p:nvSpPr>
        <p:spPr>
          <a:xfrm>
            <a:off x="261764" y="4650974"/>
            <a:ext cx="11161642" cy="1572866"/>
          </a:xfrm>
          <a:prstGeom prst="rect">
            <a:avLst/>
          </a:prstGeom>
          <a:noFill/>
        </p:spPr>
        <p:txBody>
          <a:bodyPr wrap="square">
            <a:spAutoFit/>
          </a:bodyPr>
          <a:lstStyle/>
          <a:p>
            <a:r>
              <a:rPr lang="en-US" altLang="en-US" dirty="0">
                <a:cs typeface="Open Sans" panose="020B0606030504020204" pitchFamily="34" charset="0"/>
              </a:rPr>
              <a:t>Disadvantages of using Inline style CSS:</a:t>
            </a:r>
          </a:p>
          <a:p>
            <a:pPr marL="285750" indent="-285750">
              <a:lnSpc>
                <a:spcPct val="150000"/>
              </a:lnSpc>
              <a:buFont typeface="Wingdings" panose="05000000000000000000" pitchFamily="2" charset="2"/>
              <a:buChar char="§"/>
            </a:pPr>
            <a:r>
              <a:rPr lang="en-US" b="0" i="0" dirty="0">
                <a:solidFill>
                  <a:srgbClr val="000000"/>
                </a:solidFill>
                <a:effectLst/>
                <a:latin typeface="inter-regular"/>
              </a:rPr>
              <a:t>These styles cannot be reused anywhere else.</a:t>
            </a:r>
          </a:p>
          <a:p>
            <a:pPr marL="285750" indent="-285750">
              <a:lnSpc>
                <a:spcPct val="150000"/>
              </a:lnSpc>
              <a:buFont typeface="Wingdings" panose="05000000000000000000" pitchFamily="2" charset="2"/>
              <a:buChar char="§"/>
            </a:pPr>
            <a:r>
              <a:rPr lang="en-US" dirty="0">
                <a:solidFill>
                  <a:srgbClr val="000000"/>
                </a:solidFill>
                <a:latin typeface="inter-regular"/>
              </a:rPr>
              <a:t>Adding CSS using this technique </a:t>
            </a:r>
            <a:r>
              <a:rPr lang="en-US" b="0" i="0" dirty="0">
                <a:solidFill>
                  <a:srgbClr val="000000"/>
                </a:solidFill>
                <a:effectLst/>
                <a:latin typeface="inter-regular"/>
              </a:rPr>
              <a:t>is </a:t>
            </a:r>
            <a:r>
              <a:rPr lang="en-US" b="1" i="0" dirty="0">
                <a:solidFill>
                  <a:srgbClr val="000000"/>
                </a:solidFill>
                <a:effectLst/>
                <a:latin typeface="inter-bold"/>
              </a:rPr>
              <a:t>time-consuming</a:t>
            </a:r>
            <a:r>
              <a:rPr lang="en-US" b="0" i="0" dirty="0">
                <a:solidFill>
                  <a:srgbClr val="000000"/>
                </a:solidFill>
                <a:effectLst/>
                <a:latin typeface="inter-regular"/>
              </a:rPr>
              <a:t>.</a:t>
            </a:r>
          </a:p>
          <a:p>
            <a:pPr marL="285750" indent="-285750">
              <a:lnSpc>
                <a:spcPct val="150000"/>
              </a:lnSpc>
              <a:buFont typeface="Wingdings" panose="05000000000000000000" pitchFamily="2" charset="2"/>
              <a:buChar char="§"/>
            </a:pPr>
            <a:r>
              <a:rPr lang="en-US" b="0" i="0" dirty="0">
                <a:solidFill>
                  <a:srgbClr val="000000"/>
                </a:solidFill>
                <a:effectLst/>
                <a:latin typeface="inter-regular"/>
              </a:rPr>
              <a:t>These styles are tough to be edited because they are not stored at a single place.</a:t>
            </a:r>
          </a:p>
        </p:txBody>
      </p:sp>
      <p:pic>
        <p:nvPicPr>
          <p:cNvPr id="5" name="Picture 4">
            <a:extLst>
              <a:ext uri="{FF2B5EF4-FFF2-40B4-BE49-F238E27FC236}">
                <a16:creationId xmlns:a16="http://schemas.microsoft.com/office/drawing/2014/main" id="{D8AF76C7-40DE-4963-81A1-A65EAC42A6F6}"/>
              </a:ext>
            </a:extLst>
          </p:cNvPr>
          <p:cNvPicPr>
            <a:picLocks noChangeAspect="1"/>
          </p:cNvPicPr>
          <p:nvPr/>
        </p:nvPicPr>
        <p:blipFill>
          <a:blip r:embed="rId3"/>
          <a:stretch>
            <a:fillRect/>
          </a:stretch>
        </p:blipFill>
        <p:spPr>
          <a:xfrm>
            <a:off x="7847763" y="941645"/>
            <a:ext cx="4150696" cy="30482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15608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Inline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805724"/>
            <a:ext cx="11161643" cy="1477328"/>
          </a:xfrm>
          <a:prstGeom prst="rect">
            <a:avLst/>
          </a:prstGeom>
          <a:noFill/>
        </p:spPr>
        <p:txBody>
          <a:bodyPr wrap="square" rtlCol="0">
            <a:spAutoFit/>
          </a:bodyPr>
          <a:lstStyle/>
          <a:p>
            <a:r>
              <a:rPr lang="en-US" dirty="0"/>
              <a:t>Apply basic style to our html page using the Inline CSS technique. </a:t>
            </a:r>
          </a:p>
          <a:p>
            <a:r>
              <a:rPr lang="en-US" dirty="0"/>
              <a:t>For this exercise we will create a new file named cssbasics.html in our current folder.</a:t>
            </a:r>
          </a:p>
          <a:p>
            <a:endParaRPr lang="en-US" dirty="0"/>
          </a:p>
          <a:p>
            <a:r>
              <a:rPr lang="en-US" dirty="0"/>
              <a:t>Code Link:</a:t>
            </a:r>
          </a:p>
          <a:p>
            <a:pPr marL="285750" indent="-285750">
              <a:buFontTx/>
              <a:buChar char="-"/>
            </a:pPr>
            <a:r>
              <a:rPr lang="en-US" dirty="0"/>
              <a:t>cssbasics.html</a:t>
            </a:r>
          </a:p>
        </p:txBody>
      </p:sp>
      <p:pic>
        <p:nvPicPr>
          <p:cNvPr id="4" name="Picture 3">
            <a:extLst>
              <a:ext uri="{FF2B5EF4-FFF2-40B4-BE49-F238E27FC236}">
                <a16:creationId xmlns:a16="http://schemas.microsoft.com/office/drawing/2014/main" id="{F9A03E11-E629-42EB-94F5-9F3DFF72F148}"/>
              </a:ext>
            </a:extLst>
          </p:cNvPr>
          <p:cNvPicPr>
            <a:picLocks noChangeAspect="1"/>
          </p:cNvPicPr>
          <p:nvPr/>
        </p:nvPicPr>
        <p:blipFill>
          <a:blip r:embed="rId2"/>
          <a:stretch>
            <a:fillRect/>
          </a:stretch>
        </p:blipFill>
        <p:spPr>
          <a:xfrm>
            <a:off x="4817573" y="2414582"/>
            <a:ext cx="6921454" cy="33552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2474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48223"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rPr>
              <a:t>The internal style sheet is used to add a unique style for a single document. It is defined in &lt;head&gt; section of the HTML page inside the &lt;style&gt; tag.</a:t>
            </a:r>
          </a:p>
          <a:p>
            <a:pPr marL="285750" indent="-285750" algn="just">
              <a:buFont typeface="Wingdings" panose="05000000000000000000" pitchFamily="2" charset="2"/>
              <a:buChar char="§"/>
            </a:pPr>
            <a:r>
              <a:rPr lang="en-US" b="0" i="0" dirty="0">
                <a:effectLst/>
              </a:rPr>
              <a:t>This CSS style is an effective way to style single pages.</a:t>
            </a:r>
            <a:endParaRPr lang="en-US" dirty="0"/>
          </a:p>
          <a:p>
            <a:pPr marL="285750" indent="-285750" algn="just">
              <a:buFont typeface="Wingdings" panose="05000000000000000000" pitchFamily="2" charset="2"/>
              <a:buChar char="§"/>
            </a:pPr>
            <a:r>
              <a:rPr lang="en-US" dirty="0"/>
              <a:t>Internal CSS is applied using the Selectors in the HTML page, which makes the styling easy.</a:t>
            </a:r>
          </a:p>
          <a:p>
            <a:pPr marL="285750" indent="-285750" algn="just">
              <a:buFont typeface="Wingdings" panose="05000000000000000000" pitchFamily="2" charset="2"/>
              <a:buChar char="§"/>
            </a:pPr>
            <a:endParaRPr lang="en-US" dirty="0"/>
          </a:p>
          <a:p>
            <a:pPr algn="just"/>
            <a:r>
              <a:rPr lang="en-US" dirty="0"/>
              <a:t>Syntax to apply the Internal style CSS</a:t>
            </a:r>
          </a:p>
          <a:p>
            <a:pPr marL="341313" algn="just"/>
            <a:r>
              <a:rPr lang="en-US" b="0" dirty="0">
                <a:solidFill>
                  <a:srgbClr val="800000"/>
                </a:solidFill>
                <a:effectLst/>
                <a:latin typeface="Consolas" panose="020B0609020204030204" pitchFamily="49" charset="0"/>
              </a:rPr>
              <a:t>&lt;style&gt;</a:t>
            </a:r>
            <a:endParaRPr lang="en-US" b="0" dirty="0">
              <a:solidFill>
                <a:srgbClr val="000000"/>
              </a:solidFill>
              <a:effectLst/>
              <a:latin typeface="Consolas" panose="020B0609020204030204" pitchFamily="49" charset="0"/>
            </a:endParaRPr>
          </a:p>
          <a:p>
            <a:pPr marL="341313" lvl="3" algn="just"/>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selector</a:t>
            </a:r>
            <a:r>
              <a:rPr lang="en-US" b="0" dirty="0">
                <a:solidFill>
                  <a:srgbClr val="000000"/>
                </a:solidFill>
                <a:effectLst/>
                <a:latin typeface="Consolas" panose="020B0609020204030204" pitchFamily="49" charset="0"/>
              </a:rPr>
              <a:t>{</a:t>
            </a:r>
          </a:p>
          <a:p>
            <a:pPr marL="341313" lvl="3" algn="just"/>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value</a:t>
            </a:r>
            <a:r>
              <a:rPr lang="en-US" b="0" dirty="0">
                <a:solidFill>
                  <a:srgbClr val="000000"/>
                </a:solidFill>
                <a:effectLst/>
                <a:latin typeface="Consolas" panose="020B0609020204030204" pitchFamily="49" charset="0"/>
              </a:rPr>
              <a:t>;</a:t>
            </a:r>
          </a:p>
          <a:p>
            <a:pPr marL="341313" lvl="3" algn="just"/>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value</a:t>
            </a:r>
            <a:r>
              <a:rPr lang="en-US" b="0" dirty="0">
                <a:solidFill>
                  <a:srgbClr val="000000"/>
                </a:solidFill>
                <a:effectLst/>
                <a:latin typeface="Consolas" panose="020B0609020204030204" pitchFamily="49" charset="0"/>
              </a:rPr>
              <a:t>; </a:t>
            </a:r>
          </a:p>
          <a:p>
            <a:pPr marL="341313" lvl="3" algn="just"/>
            <a:r>
              <a:rPr lang="en-US" b="0" dirty="0">
                <a:solidFill>
                  <a:srgbClr val="000000"/>
                </a:solidFill>
                <a:effectLst/>
                <a:latin typeface="Consolas" panose="020B0609020204030204" pitchFamily="49" charset="0"/>
              </a:rPr>
              <a:t>   }</a:t>
            </a:r>
          </a:p>
          <a:p>
            <a:pPr marL="341313" lvl="3" algn="just"/>
            <a:r>
              <a:rPr lang="en-US" b="0" dirty="0">
                <a:solidFill>
                  <a:srgbClr val="800000"/>
                </a:solidFill>
                <a:effectLst/>
                <a:latin typeface="Consolas" panose="020B0609020204030204" pitchFamily="49" charset="0"/>
              </a:rPr>
              <a:t>&lt;/style&gt;</a:t>
            </a:r>
            <a:endParaRPr lang="en-US" b="0" dirty="0">
              <a:solidFill>
                <a:srgbClr val="000000"/>
              </a:solidFill>
              <a:effectLst/>
              <a:latin typeface="Consolas" panose="020B0609020204030204" pitchFamily="49" charset="0"/>
            </a:endParaRPr>
          </a:p>
          <a:p>
            <a:pPr algn="just"/>
            <a:r>
              <a:rPr lang="en-US" b="1" dirty="0"/>
              <a:t>Selector</a:t>
            </a:r>
            <a:r>
              <a:rPr lang="en-US" dirty="0"/>
              <a:t>: </a:t>
            </a:r>
            <a:r>
              <a:rPr lang="en-US" b="0" i="0" dirty="0">
                <a:effectLst/>
              </a:rPr>
              <a:t>CSS selectors are used to "find" (or select) the HTML elements you want to style.</a:t>
            </a:r>
          </a:p>
          <a:p>
            <a:pPr algn="just"/>
            <a:r>
              <a:rPr lang="en-US" dirty="0"/>
              <a:t>The are three type of selectors in CSS.</a:t>
            </a:r>
          </a:p>
          <a:p>
            <a:pPr algn="just">
              <a:lnSpc>
                <a:spcPct val="150000"/>
              </a:lnSpc>
            </a:pPr>
            <a:r>
              <a:rPr lang="en-US" sz="1800" b="1" dirty="0">
                <a:solidFill>
                  <a:schemeClr val="accent6"/>
                </a:solidFill>
              </a:rPr>
              <a:t>#id</a:t>
            </a:r>
            <a:r>
              <a:rPr lang="en-US" b="1" dirty="0">
                <a:solidFill>
                  <a:schemeClr val="accent6"/>
                </a:solidFill>
              </a:rPr>
              <a:t>:</a:t>
            </a:r>
            <a:r>
              <a:rPr lang="en-US" sz="1800" dirty="0"/>
              <a:t> Id of the single element</a:t>
            </a:r>
          </a:p>
          <a:p>
            <a:pPr algn="just">
              <a:lnSpc>
                <a:spcPct val="150000"/>
              </a:lnSpc>
            </a:pPr>
            <a:r>
              <a:rPr lang="en-US" sz="1800" b="1" dirty="0">
                <a:solidFill>
                  <a:schemeClr val="accent6"/>
                </a:solidFill>
              </a:rPr>
              <a:t>.classname</a:t>
            </a:r>
            <a:r>
              <a:rPr lang="en-US" b="1" dirty="0">
                <a:solidFill>
                  <a:schemeClr val="accent6"/>
                </a:solidFill>
              </a:rPr>
              <a:t>:</a:t>
            </a:r>
            <a:r>
              <a:rPr lang="en-US" sz="1800" dirty="0"/>
              <a:t> group of elements which has same classification property</a:t>
            </a:r>
          </a:p>
          <a:p>
            <a:pPr algn="just">
              <a:lnSpc>
                <a:spcPct val="150000"/>
              </a:lnSpc>
            </a:pPr>
            <a:r>
              <a:rPr lang="en-US" sz="1800" b="1" dirty="0">
                <a:solidFill>
                  <a:schemeClr val="accent6"/>
                </a:solidFill>
              </a:rPr>
              <a:t>Tagname:</a:t>
            </a:r>
            <a:r>
              <a:rPr lang="en-US" sz="1800" dirty="0"/>
              <a:t> group of elements which has same tag name</a:t>
            </a:r>
          </a:p>
        </p:txBody>
      </p:sp>
      <p:pic>
        <p:nvPicPr>
          <p:cNvPr id="4" name="Picture 3">
            <a:extLst>
              <a:ext uri="{FF2B5EF4-FFF2-40B4-BE49-F238E27FC236}">
                <a16:creationId xmlns:a16="http://schemas.microsoft.com/office/drawing/2014/main" id="{18E6ADE5-68D5-4711-80DB-0E37C3DE939C}"/>
              </a:ext>
            </a:extLst>
          </p:cNvPr>
          <p:cNvPicPr>
            <a:picLocks noChangeAspect="1"/>
          </p:cNvPicPr>
          <p:nvPr/>
        </p:nvPicPr>
        <p:blipFill>
          <a:blip r:embed="rId2"/>
          <a:stretch>
            <a:fillRect/>
          </a:stretch>
        </p:blipFill>
        <p:spPr>
          <a:xfrm>
            <a:off x="8519701" y="1364735"/>
            <a:ext cx="3315937" cy="4388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4">
            <a:extLst>
              <a:ext uri="{FF2B5EF4-FFF2-40B4-BE49-F238E27FC236}">
                <a16:creationId xmlns:a16="http://schemas.microsoft.com/office/drawing/2014/main" id="{9373CDB8-E967-43C8-9367-845A26D50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9745" y="2813444"/>
            <a:ext cx="3692510" cy="132484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54624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000000"/>
                </a:solidFill>
                <a:effectLst/>
              </a:rPr>
              <a:t>In CSS, the term "box model" is used when talking about design and layout.</a:t>
            </a:r>
          </a:p>
          <a:p>
            <a:pPr marL="285750" indent="-285750" algn="just">
              <a:buFont typeface="Wingdings" panose="05000000000000000000" pitchFamily="2" charset="2"/>
              <a:buChar char="§"/>
            </a:pPr>
            <a:r>
              <a:rPr lang="en-US" b="0" i="0" dirty="0">
                <a:solidFill>
                  <a:srgbClr val="000000"/>
                </a:solidFill>
                <a:effectLst/>
              </a:rPr>
              <a:t>All HTML elements can be considered as boxes.</a:t>
            </a:r>
          </a:p>
          <a:p>
            <a:pPr marL="285750" indent="-285750" algn="just">
              <a:buFont typeface="Wingdings" panose="05000000000000000000" pitchFamily="2" charset="2"/>
              <a:buChar char="§"/>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sp>
        <p:nvSpPr>
          <p:cNvPr id="6" name="Rectangle: Rounded Corners 5">
            <a:extLst>
              <a:ext uri="{FF2B5EF4-FFF2-40B4-BE49-F238E27FC236}">
                <a16:creationId xmlns:a16="http://schemas.microsoft.com/office/drawing/2014/main" id="{D8E90CF2-7689-431B-BD01-8A6136759374}"/>
              </a:ext>
            </a:extLst>
          </p:cNvPr>
          <p:cNvSpPr/>
          <p:nvPr/>
        </p:nvSpPr>
        <p:spPr>
          <a:xfrm>
            <a:off x="2077279" y="3763219"/>
            <a:ext cx="2278705" cy="65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 element</a:t>
            </a:r>
          </a:p>
        </p:txBody>
      </p:sp>
      <p:sp>
        <p:nvSpPr>
          <p:cNvPr id="7" name="Rectangle: Rounded Corners 6">
            <a:extLst>
              <a:ext uri="{FF2B5EF4-FFF2-40B4-BE49-F238E27FC236}">
                <a16:creationId xmlns:a16="http://schemas.microsoft.com/office/drawing/2014/main" id="{664C91C3-1F7F-4B1A-B1C7-3AD687130575}"/>
              </a:ext>
            </a:extLst>
          </p:cNvPr>
          <p:cNvSpPr/>
          <p:nvPr/>
        </p:nvSpPr>
        <p:spPr>
          <a:xfrm>
            <a:off x="1100691" y="2992237"/>
            <a:ext cx="4231880" cy="2312946"/>
          </a:xfrm>
          <a:prstGeom prst="roundRect">
            <a:avLst/>
          </a:prstGeom>
          <a:noFill/>
          <a:ln w="7620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TextBox 8">
            <a:extLst>
              <a:ext uri="{FF2B5EF4-FFF2-40B4-BE49-F238E27FC236}">
                <a16:creationId xmlns:a16="http://schemas.microsoft.com/office/drawing/2014/main" id="{D12C9853-AD36-477B-9904-112984DDC934}"/>
              </a:ext>
            </a:extLst>
          </p:cNvPr>
          <p:cNvSpPr txBox="1"/>
          <p:nvPr/>
        </p:nvSpPr>
        <p:spPr>
          <a:xfrm>
            <a:off x="2667931" y="2789926"/>
            <a:ext cx="1432329" cy="3802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b="1" dirty="0">
                <a:solidFill>
                  <a:schemeClr val="bg1"/>
                </a:solidFill>
              </a:rPr>
              <a:t>border</a:t>
            </a:r>
          </a:p>
        </p:txBody>
      </p:sp>
      <p:sp>
        <p:nvSpPr>
          <p:cNvPr id="10" name="Rectangle: Rounded Corners 9">
            <a:extLst>
              <a:ext uri="{FF2B5EF4-FFF2-40B4-BE49-F238E27FC236}">
                <a16:creationId xmlns:a16="http://schemas.microsoft.com/office/drawing/2014/main" id="{B5C8E414-9F69-4D13-A00C-7D70353F3388}"/>
              </a:ext>
            </a:extLst>
          </p:cNvPr>
          <p:cNvSpPr/>
          <p:nvPr/>
        </p:nvSpPr>
        <p:spPr>
          <a:xfrm>
            <a:off x="7836016" y="3763218"/>
            <a:ext cx="2278705" cy="65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 element</a:t>
            </a:r>
          </a:p>
        </p:txBody>
      </p:sp>
      <p:sp>
        <p:nvSpPr>
          <p:cNvPr id="11" name="Rectangle: Rounded Corners 10">
            <a:extLst>
              <a:ext uri="{FF2B5EF4-FFF2-40B4-BE49-F238E27FC236}">
                <a16:creationId xmlns:a16="http://schemas.microsoft.com/office/drawing/2014/main" id="{723E25E3-DF5B-441B-BCC6-49F41D5AC8D2}"/>
              </a:ext>
            </a:extLst>
          </p:cNvPr>
          <p:cNvSpPr/>
          <p:nvPr/>
        </p:nvSpPr>
        <p:spPr>
          <a:xfrm>
            <a:off x="6859429" y="2992237"/>
            <a:ext cx="4231880" cy="2312946"/>
          </a:xfrm>
          <a:prstGeom prst="roundRect">
            <a:avLst/>
          </a:prstGeom>
          <a:noFill/>
          <a:ln w="7620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2" name="TextBox 12">
            <a:extLst>
              <a:ext uri="{FF2B5EF4-FFF2-40B4-BE49-F238E27FC236}">
                <a16:creationId xmlns:a16="http://schemas.microsoft.com/office/drawing/2014/main" id="{8594DA2F-0912-431B-B2B5-387339B31976}"/>
              </a:ext>
            </a:extLst>
          </p:cNvPr>
          <p:cNvSpPr txBox="1"/>
          <p:nvPr/>
        </p:nvSpPr>
        <p:spPr>
          <a:xfrm>
            <a:off x="8464552" y="2789925"/>
            <a:ext cx="1432329" cy="3802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b="1" dirty="0">
                <a:solidFill>
                  <a:schemeClr val="bg1"/>
                </a:solidFill>
              </a:rPr>
              <a:t>border</a:t>
            </a:r>
          </a:p>
        </p:txBody>
      </p:sp>
      <p:cxnSp>
        <p:nvCxnSpPr>
          <p:cNvPr id="13" name="Straight Arrow Connector 12">
            <a:extLst>
              <a:ext uri="{FF2B5EF4-FFF2-40B4-BE49-F238E27FC236}">
                <a16:creationId xmlns:a16="http://schemas.microsoft.com/office/drawing/2014/main" id="{82674966-7083-4354-A9AE-2E23E0ECD30D}"/>
              </a:ext>
            </a:extLst>
          </p:cNvPr>
          <p:cNvCxnSpPr/>
          <p:nvPr/>
        </p:nvCxnSpPr>
        <p:spPr>
          <a:xfrm>
            <a:off x="4355984" y="3990159"/>
            <a:ext cx="5859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95D3E99E-2898-44B3-8FA8-50BC79B70EF3}"/>
              </a:ext>
            </a:extLst>
          </p:cNvPr>
          <p:cNvSpPr txBox="1"/>
          <p:nvPr/>
        </p:nvSpPr>
        <p:spPr>
          <a:xfrm>
            <a:off x="4079672" y="3389443"/>
            <a:ext cx="1237011" cy="30418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i="1" dirty="0"/>
              <a:t>padding</a:t>
            </a:r>
          </a:p>
        </p:txBody>
      </p:sp>
      <p:sp>
        <p:nvSpPr>
          <p:cNvPr id="15" name="TextBox 18">
            <a:extLst>
              <a:ext uri="{FF2B5EF4-FFF2-40B4-BE49-F238E27FC236}">
                <a16:creationId xmlns:a16="http://schemas.microsoft.com/office/drawing/2014/main" id="{264D806A-6E60-4F4C-B314-D15CA6E1B8A2}"/>
              </a:ext>
            </a:extLst>
          </p:cNvPr>
          <p:cNvSpPr txBox="1"/>
          <p:nvPr/>
        </p:nvSpPr>
        <p:spPr>
          <a:xfrm>
            <a:off x="5622418" y="2184492"/>
            <a:ext cx="1237011" cy="30418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i="1" dirty="0"/>
              <a:t>margin</a:t>
            </a:r>
          </a:p>
        </p:txBody>
      </p:sp>
      <p:cxnSp>
        <p:nvCxnSpPr>
          <p:cNvPr id="16" name="Straight Arrow Connector 15">
            <a:extLst>
              <a:ext uri="{FF2B5EF4-FFF2-40B4-BE49-F238E27FC236}">
                <a16:creationId xmlns:a16="http://schemas.microsoft.com/office/drawing/2014/main" id="{2A1CB841-7B8D-49C8-BA59-74097B004587}"/>
              </a:ext>
            </a:extLst>
          </p:cNvPr>
          <p:cNvCxnSpPr>
            <a:cxnSpLocks/>
          </p:cNvCxnSpPr>
          <p:nvPr/>
        </p:nvCxnSpPr>
        <p:spPr>
          <a:xfrm>
            <a:off x="6014122" y="2533615"/>
            <a:ext cx="0" cy="1456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396D8BD-1A78-418B-B108-E68681849D05}"/>
              </a:ext>
            </a:extLst>
          </p:cNvPr>
          <p:cNvCxnSpPr>
            <a:cxnSpLocks/>
          </p:cNvCxnSpPr>
          <p:nvPr/>
        </p:nvCxnSpPr>
        <p:spPr>
          <a:xfrm>
            <a:off x="5667270" y="4148710"/>
            <a:ext cx="7837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172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89"/>
            <a:ext cx="8148706"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rPr>
              <a:t>SAPUI5 is an HTML5 framework for creating cross-platform, enterprise-grade web applications in an efficient way.</a:t>
            </a:r>
          </a:p>
          <a:p>
            <a:pPr marL="285750" indent="-285750" algn="just">
              <a:buFont typeface="Wingdings" panose="05000000000000000000" pitchFamily="2" charset="2"/>
              <a:buChar char="§"/>
            </a:pPr>
            <a:r>
              <a:rPr lang="en-US" b="0" i="0" dirty="0">
                <a:effectLst/>
              </a:rPr>
              <a:t>SAPUI5 (SAP user interface for HTML5) is a collection of </a:t>
            </a:r>
            <a:r>
              <a:rPr lang="en-US" i="0" dirty="0">
                <a:effectLst/>
              </a:rPr>
              <a:t>libraries</a:t>
            </a:r>
            <a:r>
              <a:rPr lang="en-US" b="0" i="0" dirty="0">
                <a:effectLst/>
              </a:rPr>
              <a:t> that you can use to build desktop and mobile applications that run in a browser. </a:t>
            </a:r>
            <a:endParaRPr lang="en-US" dirty="0"/>
          </a:p>
          <a:p>
            <a:pPr marL="285750" indent="-285750" algn="just">
              <a:buFont typeface="Wingdings" panose="05000000000000000000" pitchFamily="2" charset="2"/>
              <a:buChar char="§"/>
            </a:pPr>
            <a:r>
              <a:rPr lang="en-US" b="1" dirty="0"/>
              <a:t>In simple words</a:t>
            </a:r>
            <a:r>
              <a:rPr lang="en-US" dirty="0"/>
              <a:t>: SAP UI5 is a </a:t>
            </a:r>
            <a:r>
              <a:rPr lang="en-US" b="1" u="sng" dirty="0"/>
              <a:t>framework</a:t>
            </a:r>
            <a:r>
              <a:rPr lang="en-US" dirty="0"/>
              <a:t> which is used to develop </a:t>
            </a:r>
            <a:r>
              <a:rPr lang="en-US" b="1" u="sng" dirty="0"/>
              <a:t>Responsive</a:t>
            </a:r>
            <a:r>
              <a:rPr lang="en-US" dirty="0"/>
              <a:t> web applications to run on any platform, any browser and any OS.</a:t>
            </a:r>
          </a:p>
        </p:txBody>
      </p:sp>
      <p:pic>
        <p:nvPicPr>
          <p:cNvPr id="1028" name="Picture 4" descr="ui5/webcomponents-icons-tnt - npm">
            <a:extLst>
              <a:ext uri="{FF2B5EF4-FFF2-40B4-BE49-F238E27FC236}">
                <a16:creationId xmlns:a16="http://schemas.microsoft.com/office/drawing/2014/main" id="{E33DCAFD-AB93-40F7-B4EF-8348C32AA4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854" t="4813" r="16726" b="5814"/>
          <a:stretch/>
        </p:blipFill>
        <p:spPr bwMode="auto">
          <a:xfrm>
            <a:off x="8600551" y="940071"/>
            <a:ext cx="3369589" cy="186653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a:extLst>
              <a:ext uri="{FF2B5EF4-FFF2-40B4-BE49-F238E27FC236}">
                <a16:creationId xmlns:a16="http://schemas.microsoft.com/office/drawing/2014/main" id="{FEBB9DE4-6FDD-4433-9BDF-4C5022D666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2" t="4302" r="3035" b="10666"/>
          <a:stretch/>
        </p:blipFill>
        <p:spPr bwMode="auto">
          <a:xfrm>
            <a:off x="8600551" y="3311706"/>
            <a:ext cx="3496826" cy="1768510"/>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F384C86B-88D4-4BDC-B57F-3DCB53B05BB0}"/>
              </a:ext>
            </a:extLst>
          </p:cNvPr>
          <p:cNvSpPr txBox="1"/>
          <p:nvPr/>
        </p:nvSpPr>
        <p:spPr>
          <a:xfrm>
            <a:off x="261764" y="2913262"/>
            <a:ext cx="8269287" cy="2957861"/>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US" b="1" dirty="0">
                <a:solidFill>
                  <a:srgbClr val="FF0000"/>
                </a:solidFill>
              </a:rPr>
              <a:t>Responsive web Application</a:t>
            </a:r>
            <a:r>
              <a:rPr lang="en-US" b="1" dirty="0"/>
              <a:t>: </a:t>
            </a:r>
            <a:r>
              <a:rPr lang="en-US" b="0" i="0" dirty="0">
                <a:effectLst/>
              </a:rPr>
              <a:t>It refers </a:t>
            </a:r>
            <a:r>
              <a:rPr lang="en-US" b="1" i="0" dirty="0">
                <a:effectLst/>
              </a:rPr>
              <a:t>to the web apps that adapt different screen sizes</a:t>
            </a:r>
            <a:r>
              <a:rPr lang="en-US" b="0" i="0" dirty="0">
                <a:effectLst/>
              </a:rPr>
              <a:t>, so the content looks great on any screen size</a:t>
            </a:r>
            <a:r>
              <a:rPr lang="en-US" b="1" i="0" dirty="0">
                <a:effectLst/>
              </a:rPr>
              <a:t>.</a:t>
            </a:r>
          </a:p>
          <a:p>
            <a:pPr marL="285750" indent="-285750" algn="just">
              <a:lnSpc>
                <a:spcPct val="150000"/>
              </a:lnSpc>
              <a:buFont typeface="Wingdings" panose="05000000000000000000" pitchFamily="2" charset="2"/>
              <a:buChar char="q"/>
            </a:pPr>
            <a:r>
              <a:rPr lang="en-US" b="1" dirty="0">
                <a:solidFill>
                  <a:srgbClr val="FF0000"/>
                </a:solidFill>
              </a:rPr>
              <a:t>Framework</a:t>
            </a:r>
            <a:r>
              <a:rPr lang="en-US" b="1" dirty="0"/>
              <a:t>: </a:t>
            </a:r>
            <a:r>
              <a:rPr lang="en-US" b="0" i="0" dirty="0">
                <a:effectLst/>
              </a:rPr>
              <a:t>A framework in programming is a tool that provides </a:t>
            </a:r>
            <a:r>
              <a:rPr lang="en-US" b="1" i="0" dirty="0">
                <a:effectLst/>
              </a:rPr>
              <a:t>ready-made components</a:t>
            </a:r>
            <a:r>
              <a:rPr lang="en-US" b="0" i="0" dirty="0">
                <a:effectLst/>
              </a:rPr>
              <a:t> or solutions that are customized in order to </a:t>
            </a:r>
            <a:r>
              <a:rPr lang="en-US" b="1" i="0" dirty="0">
                <a:effectLst/>
              </a:rPr>
              <a:t>speed up development</a:t>
            </a:r>
            <a:r>
              <a:rPr lang="en-US" b="0" i="0" dirty="0">
                <a:effectLst/>
              </a:rPr>
              <a:t>. </a:t>
            </a:r>
            <a:r>
              <a:rPr lang="en-US" dirty="0"/>
              <a:t>In simple word a framework is a </a:t>
            </a:r>
            <a:r>
              <a:rPr lang="en-US" b="1" dirty="0"/>
              <a:t>collection of Libraries</a:t>
            </a:r>
            <a:r>
              <a:rPr lang="en-US" dirty="0"/>
              <a:t>.</a:t>
            </a:r>
          </a:p>
          <a:p>
            <a:pPr marL="285750" indent="-285750" algn="just">
              <a:lnSpc>
                <a:spcPct val="150000"/>
              </a:lnSpc>
              <a:buFont typeface="Wingdings" panose="05000000000000000000" pitchFamily="2" charset="2"/>
              <a:buChar char="q"/>
            </a:pPr>
            <a:r>
              <a:rPr lang="en-US" b="1" dirty="0">
                <a:solidFill>
                  <a:schemeClr val="accent6"/>
                </a:solidFill>
              </a:rPr>
              <a:t>Library</a:t>
            </a:r>
            <a:r>
              <a:rPr lang="en-US" b="1" dirty="0"/>
              <a:t>: </a:t>
            </a:r>
            <a:r>
              <a:rPr lang="en-US" dirty="0"/>
              <a:t>Collection of classes.</a:t>
            </a:r>
          </a:p>
          <a:p>
            <a:pPr marL="285750" indent="-285750" algn="just">
              <a:lnSpc>
                <a:spcPct val="150000"/>
              </a:lnSpc>
              <a:buFont typeface="Wingdings" panose="05000000000000000000" pitchFamily="2" charset="2"/>
              <a:buChar char="q"/>
            </a:pPr>
            <a:r>
              <a:rPr lang="en-US" b="1" dirty="0">
                <a:solidFill>
                  <a:schemeClr val="accent6"/>
                </a:solidFill>
              </a:rPr>
              <a:t>Classes</a:t>
            </a:r>
            <a:r>
              <a:rPr lang="en-US" b="1" dirty="0"/>
              <a:t>: </a:t>
            </a:r>
            <a:r>
              <a:rPr lang="en-US" dirty="0"/>
              <a:t>Collection of methods, Attributes, Events.</a:t>
            </a:r>
          </a:p>
        </p:txBody>
      </p:sp>
    </p:spTree>
    <p:extLst>
      <p:ext uri="{BB962C8B-B14F-4D97-AF65-F5344CB8AC3E}">
        <p14:creationId xmlns:p14="http://schemas.microsoft.com/office/powerpoint/2010/main" val="1567770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Internal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will apply the CSS using the Internal style CSS to our block level elements (box and box-content), will also see how to use different types of selectors for styling the content.</a:t>
            </a:r>
          </a:p>
          <a:p>
            <a:r>
              <a:rPr lang="en-US" dirty="0"/>
              <a:t>We will also see some commonly used properties of CSS.</a:t>
            </a:r>
          </a:p>
          <a:p>
            <a:r>
              <a:rPr lang="en-US" dirty="0"/>
              <a:t> </a:t>
            </a:r>
          </a:p>
          <a:p>
            <a:endParaRPr lang="en-US" dirty="0"/>
          </a:p>
          <a:p>
            <a:r>
              <a:rPr lang="en-US" dirty="0"/>
              <a:t>Code Links:</a:t>
            </a:r>
          </a:p>
          <a:p>
            <a:pPr marL="285750" indent="-285750">
              <a:buFontTx/>
              <a:buChar char="-"/>
            </a:pPr>
            <a:r>
              <a:rPr lang="en-US" dirty="0"/>
              <a:t>cssbasics.html </a:t>
            </a:r>
          </a:p>
        </p:txBody>
      </p:sp>
      <p:pic>
        <p:nvPicPr>
          <p:cNvPr id="4" name="Picture 3">
            <a:extLst>
              <a:ext uri="{FF2B5EF4-FFF2-40B4-BE49-F238E27FC236}">
                <a16:creationId xmlns:a16="http://schemas.microsoft.com/office/drawing/2014/main" id="{86220BEF-B59F-4A4A-8E60-A5DA599B4A38}"/>
              </a:ext>
            </a:extLst>
          </p:cNvPr>
          <p:cNvPicPr>
            <a:picLocks noChangeAspect="1"/>
          </p:cNvPicPr>
          <p:nvPr/>
        </p:nvPicPr>
        <p:blipFill>
          <a:blip r:embed="rId2"/>
          <a:stretch>
            <a:fillRect/>
          </a:stretch>
        </p:blipFill>
        <p:spPr>
          <a:xfrm>
            <a:off x="5514848" y="2170769"/>
            <a:ext cx="5908558" cy="3981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506064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Pseudo-classes in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buFont typeface="Wingdings" panose="05000000000000000000" pitchFamily="2" charset="2"/>
              <a:buChar char="§"/>
            </a:pPr>
            <a:r>
              <a:rPr lang="en-US" dirty="0"/>
              <a:t>A pseudo class is used to apply effects on the control based on special conditions or activity.</a:t>
            </a:r>
          </a:p>
          <a:p>
            <a:pPr marL="285750" indent="-285750" algn="l">
              <a:buFont typeface="Wingdings" panose="05000000000000000000" pitchFamily="2" charset="2"/>
              <a:buChar char="§"/>
            </a:pPr>
            <a:r>
              <a:rPr lang="en-US" b="0" i="0" dirty="0">
                <a:solidFill>
                  <a:srgbClr val="000000"/>
                </a:solidFill>
                <a:effectLst/>
              </a:rPr>
              <a:t>For example, it can be used to:</a:t>
            </a:r>
          </a:p>
          <a:p>
            <a:pPr marL="742950" lvl="1" indent="-285750">
              <a:buFont typeface="Arial" panose="020B0604020202020204" pitchFamily="34" charset="0"/>
              <a:buChar char="•"/>
            </a:pPr>
            <a:r>
              <a:rPr lang="en-US" b="0" i="0" dirty="0">
                <a:solidFill>
                  <a:srgbClr val="000000"/>
                </a:solidFill>
                <a:effectLst/>
              </a:rPr>
              <a:t>Style an element when a user mouses over it</a:t>
            </a:r>
          </a:p>
          <a:p>
            <a:pPr marL="742950" lvl="1" indent="-285750">
              <a:buFont typeface="Arial" panose="020B0604020202020204" pitchFamily="34" charset="0"/>
              <a:buChar char="•"/>
            </a:pPr>
            <a:r>
              <a:rPr lang="en-US" b="0" i="0" dirty="0">
                <a:solidFill>
                  <a:srgbClr val="000000"/>
                </a:solidFill>
                <a:effectLst/>
              </a:rPr>
              <a:t>Style visited and unvisited links differently</a:t>
            </a:r>
          </a:p>
          <a:p>
            <a:pPr marL="742950" lvl="1" indent="-285750">
              <a:buFont typeface="Arial" panose="020B0604020202020204" pitchFamily="34" charset="0"/>
              <a:buChar char="•"/>
            </a:pPr>
            <a:r>
              <a:rPr lang="en-US" b="0" i="0" dirty="0">
                <a:solidFill>
                  <a:srgbClr val="000000"/>
                </a:solidFill>
                <a:effectLst/>
              </a:rPr>
              <a:t>Style an element when it gets focus</a:t>
            </a:r>
          </a:p>
          <a:p>
            <a:endParaRPr lang="en-US" dirty="0"/>
          </a:p>
          <a:p>
            <a:r>
              <a:rPr lang="en-US" dirty="0"/>
              <a:t>Syntax to use pseudo class</a:t>
            </a:r>
          </a:p>
          <a:p>
            <a:r>
              <a:rPr lang="en-US" dirty="0"/>
              <a:t>	</a:t>
            </a:r>
            <a:r>
              <a:rPr lang="en-US" b="0" i="0" dirty="0">
                <a:solidFill>
                  <a:srgbClr val="A52A2A"/>
                </a:solidFill>
                <a:effectLst/>
                <a:latin typeface="Consolas" panose="020B0609020204030204" pitchFamily="49" charset="0"/>
              </a:rPr>
              <a:t>selector:pseudo-class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property</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value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endParaRPr lang="en-US" dirty="0"/>
          </a:p>
          <a:p>
            <a:endParaRPr lang="en-US" dirty="0"/>
          </a:p>
        </p:txBody>
      </p:sp>
      <p:pic>
        <p:nvPicPr>
          <p:cNvPr id="5" name="Picture 4">
            <a:extLst>
              <a:ext uri="{FF2B5EF4-FFF2-40B4-BE49-F238E27FC236}">
                <a16:creationId xmlns:a16="http://schemas.microsoft.com/office/drawing/2014/main" id="{B2024D07-9F1D-4A6F-99E1-3F00954D6340}"/>
              </a:ext>
            </a:extLst>
          </p:cNvPr>
          <p:cNvPicPr>
            <a:picLocks noChangeAspect="1"/>
          </p:cNvPicPr>
          <p:nvPr/>
        </p:nvPicPr>
        <p:blipFill>
          <a:blip r:embed="rId2"/>
          <a:stretch>
            <a:fillRect/>
          </a:stretch>
        </p:blipFill>
        <p:spPr>
          <a:xfrm>
            <a:off x="7063354" y="1644363"/>
            <a:ext cx="4317324" cy="1784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582AFE39-AC4A-483F-B633-6F8373D8B71A}"/>
              </a:ext>
            </a:extLst>
          </p:cNvPr>
          <p:cNvPicPr>
            <a:picLocks noChangeAspect="1"/>
          </p:cNvPicPr>
          <p:nvPr/>
        </p:nvPicPr>
        <p:blipFill>
          <a:blip r:embed="rId3"/>
          <a:stretch>
            <a:fillRect/>
          </a:stretch>
        </p:blipFill>
        <p:spPr>
          <a:xfrm>
            <a:off x="5472359" y="3968699"/>
            <a:ext cx="5908319" cy="2489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4950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Pseudo Classes in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Add three images and style them using the </a:t>
            </a:r>
            <a:r>
              <a:rPr lang="en-US" b="1" dirty="0">
                <a:solidFill>
                  <a:schemeClr val="accent6"/>
                </a:solidFill>
              </a:rPr>
              <a:t>hover </a:t>
            </a:r>
            <a:r>
              <a:rPr lang="en-US" dirty="0"/>
              <a:t>class of CSS. So when we hover the mouse on the image gets highlighted.</a:t>
            </a:r>
          </a:p>
          <a:p>
            <a:r>
              <a:rPr lang="en-US" dirty="0"/>
              <a:t>Also create a Navbar in our HTML Page.</a:t>
            </a:r>
          </a:p>
          <a:p>
            <a:r>
              <a:rPr lang="en-US" dirty="0"/>
              <a:t>In this exercise we will also see how to apply styling on the child elements using the parent element..</a:t>
            </a:r>
          </a:p>
          <a:p>
            <a:endParaRPr lang="en-US" dirty="0"/>
          </a:p>
          <a:p>
            <a:r>
              <a:rPr lang="en-US" dirty="0"/>
              <a:t>Code Links:</a:t>
            </a:r>
          </a:p>
          <a:p>
            <a:pPr marL="285750" indent="-285750">
              <a:buFontTx/>
              <a:buChar char="-"/>
            </a:pPr>
            <a:r>
              <a:rPr lang="en-US" dirty="0"/>
              <a:t>cssbasics.html</a:t>
            </a:r>
            <a:r>
              <a:rPr lang="en-US" b="1" dirty="0"/>
              <a:t> </a:t>
            </a:r>
            <a:endParaRPr lang="en-US" b="1" dirty="0">
              <a:solidFill>
                <a:schemeClr val="accent6"/>
              </a:solidFill>
            </a:endParaRPr>
          </a:p>
        </p:txBody>
      </p:sp>
      <p:pic>
        <p:nvPicPr>
          <p:cNvPr id="4" name="Picture 3">
            <a:extLst>
              <a:ext uri="{FF2B5EF4-FFF2-40B4-BE49-F238E27FC236}">
                <a16:creationId xmlns:a16="http://schemas.microsoft.com/office/drawing/2014/main" id="{626CD66D-91B5-478F-839D-7C5043B6EDA1}"/>
              </a:ext>
            </a:extLst>
          </p:cNvPr>
          <p:cNvPicPr>
            <a:picLocks noChangeAspect="1"/>
          </p:cNvPicPr>
          <p:nvPr/>
        </p:nvPicPr>
        <p:blipFill>
          <a:blip r:embed="rId2"/>
          <a:stretch>
            <a:fillRect/>
          </a:stretch>
        </p:blipFill>
        <p:spPr>
          <a:xfrm>
            <a:off x="7325249" y="2561158"/>
            <a:ext cx="4098157" cy="3783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28199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4236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b="0" i="0" dirty="0">
                <a:effectLst/>
              </a:rPr>
              <a:t>In </a:t>
            </a:r>
            <a:r>
              <a:rPr lang="en-US" b="0" i="0" u="none" strike="noStrike" dirty="0">
                <a:effectLst/>
              </a:rPr>
              <a:t>external CSS</a:t>
            </a:r>
            <a:r>
              <a:rPr lang="en-US" b="0" i="0" dirty="0">
                <a:effectLst/>
              </a:rPr>
              <a:t>, we link the web pages to the external </a:t>
            </a:r>
            <a:r>
              <a:rPr lang="en-US" b="1" i="0" dirty="0">
                <a:effectLst/>
              </a:rPr>
              <a:t>.css</a:t>
            </a:r>
            <a:r>
              <a:rPr lang="en-US" b="0" i="0" dirty="0">
                <a:effectLst/>
              </a:rPr>
              <a:t> file.</a:t>
            </a:r>
          </a:p>
          <a:p>
            <a:pPr marL="285750" indent="-285750" algn="just">
              <a:lnSpc>
                <a:spcPct val="150000"/>
              </a:lnSpc>
              <a:buFont typeface="Wingdings" panose="05000000000000000000" pitchFamily="2" charset="2"/>
              <a:buChar char="§"/>
            </a:pPr>
            <a:r>
              <a:rPr lang="en-US" b="0" i="0" dirty="0">
                <a:effectLst/>
              </a:rPr>
              <a:t>This CSS type is a more efficient method, especially for styling a large website.</a:t>
            </a:r>
            <a:r>
              <a:rPr lang="en-US" dirty="0"/>
              <a:t> </a:t>
            </a:r>
            <a:r>
              <a:rPr lang="en-US" b="0" i="0" dirty="0">
                <a:effectLst/>
              </a:rPr>
              <a:t>By editing one </a:t>
            </a:r>
            <a:r>
              <a:rPr lang="en-US" b="1" i="0" dirty="0">
                <a:effectLst/>
              </a:rPr>
              <a:t>.css</a:t>
            </a:r>
            <a:r>
              <a:rPr lang="en-US" b="0" i="0" dirty="0">
                <a:effectLst/>
              </a:rPr>
              <a:t> file, you can change your entire site at once.</a:t>
            </a:r>
          </a:p>
          <a:p>
            <a:pPr marL="285750" indent="-285750" algn="just">
              <a:lnSpc>
                <a:spcPct val="150000"/>
              </a:lnSpc>
              <a:buFont typeface="Wingdings" panose="05000000000000000000" pitchFamily="2" charset="2"/>
              <a:buChar char="§"/>
            </a:pPr>
            <a:r>
              <a:rPr lang="en-US" b="0" i="0" dirty="0">
                <a:effectLst/>
              </a:rPr>
              <a:t>Since the CSS code is in a separate document, your HTML files will have a cleaner structure and are smaller in size.</a:t>
            </a:r>
          </a:p>
          <a:p>
            <a:pPr marL="285750" indent="-285750" algn="just">
              <a:lnSpc>
                <a:spcPct val="150000"/>
              </a:lnSpc>
              <a:buFont typeface="Wingdings" panose="05000000000000000000" pitchFamily="2" charset="2"/>
              <a:buChar char="§"/>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p:txBody>
      </p:sp>
      <p:pic>
        <p:nvPicPr>
          <p:cNvPr id="4" name="Picture 3">
            <a:extLst>
              <a:ext uri="{FF2B5EF4-FFF2-40B4-BE49-F238E27FC236}">
                <a16:creationId xmlns:a16="http://schemas.microsoft.com/office/drawing/2014/main" id="{4C8F88B8-2ECD-405B-84A9-1BEB0F246E8A}"/>
              </a:ext>
            </a:extLst>
          </p:cNvPr>
          <p:cNvPicPr>
            <a:picLocks noChangeAspect="1"/>
          </p:cNvPicPr>
          <p:nvPr/>
        </p:nvPicPr>
        <p:blipFill>
          <a:blip r:embed="rId2"/>
          <a:stretch>
            <a:fillRect/>
          </a:stretch>
        </p:blipFill>
        <p:spPr>
          <a:xfrm>
            <a:off x="5842585" y="3657640"/>
            <a:ext cx="5516645" cy="20502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4356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External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will use the External style CSS to style our HTML page.</a:t>
            </a:r>
          </a:p>
          <a:p>
            <a:r>
              <a:rPr lang="en-US" dirty="0"/>
              <a:t>We will also style our table element to demonstrate the concept of styling the child elements.</a:t>
            </a:r>
          </a:p>
          <a:p>
            <a:endParaRPr lang="en-US" dirty="0"/>
          </a:p>
          <a:p>
            <a:r>
              <a:rPr lang="en-US" dirty="0"/>
              <a:t>Exercise code:</a:t>
            </a:r>
          </a:p>
          <a:p>
            <a:pPr marL="285750" indent="-285750">
              <a:buFontTx/>
              <a:buChar char="-"/>
            </a:pPr>
            <a:r>
              <a:rPr lang="en-US" dirty="0"/>
              <a:t>cssbasics.html</a:t>
            </a:r>
          </a:p>
          <a:p>
            <a:pPr marL="285750" indent="-285750">
              <a:buFontTx/>
              <a:buChar char="-"/>
            </a:pPr>
            <a:r>
              <a:rPr lang="en-US" dirty="0"/>
              <a:t>mystyle.css</a:t>
            </a:r>
          </a:p>
        </p:txBody>
      </p:sp>
      <p:pic>
        <p:nvPicPr>
          <p:cNvPr id="6" name="Picture 5">
            <a:extLst>
              <a:ext uri="{FF2B5EF4-FFF2-40B4-BE49-F238E27FC236}">
                <a16:creationId xmlns:a16="http://schemas.microsoft.com/office/drawing/2014/main" id="{1F1F5879-40B3-479A-AD98-ABD691352FEE}"/>
              </a:ext>
            </a:extLst>
          </p:cNvPr>
          <p:cNvPicPr>
            <a:picLocks noChangeAspect="1"/>
          </p:cNvPicPr>
          <p:nvPr/>
        </p:nvPicPr>
        <p:blipFill>
          <a:blip r:embed="rId2"/>
          <a:stretch>
            <a:fillRect/>
          </a:stretch>
        </p:blipFill>
        <p:spPr>
          <a:xfrm>
            <a:off x="452972" y="4249886"/>
            <a:ext cx="3768682" cy="1461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8B86276-7B42-4BBA-B912-6C508B420A81}"/>
              </a:ext>
            </a:extLst>
          </p:cNvPr>
          <p:cNvPicPr>
            <a:picLocks noChangeAspect="1"/>
          </p:cNvPicPr>
          <p:nvPr/>
        </p:nvPicPr>
        <p:blipFill>
          <a:blip r:embed="rId3"/>
          <a:stretch>
            <a:fillRect/>
          </a:stretch>
        </p:blipFill>
        <p:spPr>
          <a:xfrm>
            <a:off x="6361220" y="2370063"/>
            <a:ext cx="5177023" cy="33411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7651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9CDA52AC-B003-43B7-89F6-C5232EF45BF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449" r="23262"/>
          <a:stretch/>
        </p:blipFill>
        <p:spPr bwMode="auto">
          <a:xfrm>
            <a:off x="9958935" y="2409485"/>
            <a:ext cx="1225900" cy="138578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JavaScript?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1891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000000"/>
                </a:solidFill>
                <a:effectLst/>
              </a:rPr>
              <a:t>JavaScript is the </a:t>
            </a:r>
            <a:r>
              <a:rPr lang="en-US" b="1" i="0" dirty="0">
                <a:solidFill>
                  <a:srgbClr val="000000"/>
                </a:solidFill>
                <a:effectLst/>
              </a:rPr>
              <a:t>Programming Language</a:t>
            </a:r>
            <a:r>
              <a:rPr lang="en-US" b="0" i="0" dirty="0">
                <a:solidFill>
                  <a:srgbClr val="000000"/>
                </a:solidFill>
                <a:effectLst/>
              </a:rPr>
              <a:t> for the Web. Simply, JavaScript is browser’s programming language.</a:t>
            </a:r>
          </a:p>
          <a:p>
            <a:pPr marL="285750" indent="-285750" algn="just">
              <a:buFont typeface="Wingdings" panose="05000000000000000000" pitchFamily="2" charset="2"/>
              <a:buChar char="§"/>
            </a:pPr>
            <a:r>
              <a:rPr lang="en-US" dirty="0">
                <a:solidFill>
                  <a:srgbClr val="000000"/>
                </a:solidFill>
              </a:rPr>
              <a:t>Every browser directly understand JavaScript.</a:t>
            </a:r>
          </a:p>
          <a:p>
            <a:pPr marL="285750" indent="-285750" algn="just">
              <a:buFont typeface="Wingdings" panose="05000000000000000000" pitchFamily="2" charset="2"/>
              <a:buChar char="§"/>
            </a:pPr>
            <a:r>
              <a:rPr lang="en-US" dirty="0"/>
              <a:t>Java and Java Script are completely different in their design, purpose and usage.</a:t>
            </a:r>
          </a:p>
          <a:p>
            <a:pPr marL="285750" indent="-285750" algn="just">
              <a:buFont typeface="Wingdings" panose="05000000000000000000" pitchFamily="2" charset="2"/>
              <a:buChar char="§"/>
            </a:pPr>
            <a:r>
              <a:rPr lang="en-US" b="0" i="0" dirty="0">
                <a:solidFill>
                  <a:srgbClr val="000000"/>
                </a:solidFill>
                <a:effectLst/>
              </a:rPr>
              <a:t>JavaScript is the world's most popular programming language.</a:t>
            </a:r>
            <a:endParaRPr lang="en-US" dirty="0"/>
          </a:p>
          <a:p>
            <a:pPr marL="285750" indent="-285750" algn="just">
              <a:buFont typeface="Wingdings" panose="05000000000000000000" pitchFamily="2" charset="2"/>
              <a:buChar char="§"/>
            </a:pPr>
            <a:r>
              <a:rPr lang="en-US" b="0" i="0" dirty="0">
                <a:solidFill>
                  <a:srgbClr val="10162F"/>
                </a:solidFill>
                <a:effectLst/>
              </a:rPr>
              <a:t>JavaScript is among the most powerful and flexible programming languages of the web. It powers the dynamic behavior on most websites.</a:t>
            </a:r>
            <a:endParaRPr lang="en-US" dirty="0"/>
          </a:p>
          <a:p>
            <a:pPr marL="285750" indent="-285750" algn="just">
              <a:buFont typeface="Wingdings" panose="05000000000000000000" pitchFamily="2" charset="2"/>
              <a:buChar char="§"/>
            </a:pPr>
            <a:r>
              <a:rPr lang="en-US" dirty="0">
                <a:solidFill>
                  <a:srgbClr val="000000"/>
                </a:solidFill>
              </a:rPr>
              <a:t>There are two types of JavaScript:</a:t>
            </a:r>
          </a:p>
          <a:p>
            <a:pPr marL="800100" lvl="1" indent="-342900" algn="just">
              <a:buFont typeface="+mj-lt"/>
              <a:buAutoNum type="arabicPeriod"/>
            </a:pPr>
            <a:r>
              <a:rPr lang="en-US" dirty="0">
                <a:solidFill>
                  <a:srgbClr val="000000"/>
                </a:solidFill>
              </a:rPr>
              <a:t>Client-Side JS</a:t>
            </a:r>
          </a:p>
          <a:p>
            <a:pPr marL="800100" lvl="1" indent="-342900" algn="just">
              <a:buFont typeface="+mj-lt"/>
              <a:buAutoNum type="arabicPeriod"/>
            </a:pPr>
            <a:r>
              <a:rPr lang="en-US" dirty="0">
                <a:solidFill>
                  <a:srgbClr val="000000"/>
                </a:solidFill>
              </a:rPr>
              <a:t>Server-Side JS</a:t>
            </a:r>
          </a:p>
          <a:p>
            <a:pPr marL="342900" indent="-342900" algn="just">
              <a:buFont typeface="+mj-lt"/>
              <a:buAutoNum type="arabicPeriod"/>
            </a:pPr>
            <a:endParaRPr lang="en-US" dirty="0">
              <a:solidFill>
                <a:srgbClr val="000000"/>
              </a:solidFill>
            </a:endParaRPr>
          </a:p>
          <a:p>
            <a:pPr algn="just"/>
            <a:r>
              <a:rPr lang="en-US" b="1" dirty="0">
                <a:solidFill>
                  <a:schemeClr val="accent6"/>
                </a:solidFill>
              </a:rPr>
              <a:t>Client-Side JS:</a:t>
            </a:r>
          </a:p>
          <a:p>
            <a:pPr marL="285750" indent="-285750" algn="just">
              <a:buFont typeface="Wingdings" panose="05000000000000000000" pitchFamily="2" charset="2"/>
              <a:buChar char="§"/>
            </a:pPr>
            <a:r>
              <a:rPr lang="en-US" dirty="0">
                <a:solidFill>
                  <a:srgbClr val="000000"/>
                </a:solidFill>
              </a:rPr>
              <a:t>When the JS code runs on the client side (browser), then it is known as Client-side JS.</a:t>
            </a:r>
          </a:p>
          <a:p>
            <a:pPr marL="285750" indent="-285750" algn="just">
              <a:buFont typeface="Wingdings" panose="05000000000000000000" pitchFamily="2" charset="2"/>
              <a:buChar char="§"/>
            </a:pPr>
            <a:r>
              <a:rPr lang="en-US" dirty="0">
                <a:solidFill>
                  <a:srgbClr val="000000"/>
                </a:solidFill>
              </a:rPr>
              <a:t>It is simple, easy and used in web development.</a:t>
            </a:r>
          </a:p>
          <a:p>
            <a:pPr marL="285750" indent="-285750" algn="just">
              <a:buFont typeface="Wingdings" panose="05000000000000000000" pitchFamily="2" charset="2"/>
              <a:buChar char="§"/>
            </a:pPr>
            <a:r>
              <a:rPr lang="en-US" dirty="0">
                <a:solidFill>
                  <a:srgbClr val="000000"/>
                </a:solidFill>
              </a:rPr>
              <a:t>Since the code runs on client side, it is extremely fast and we can test/debug it directly in browser.</a:t>
            </a:r>
          </a:p>
          <a:p>
            <a:pPr marL="285750" indent="-285750" algn="just">
              <a:buFont typeface="Wingdings" panose="05000000000000000000" pitchFamily="2" charset="2"/>
              <a:buChar char="§"/>
            </a:pPr>
            <a:endParaRPr lang="en-US" dirty="0">
              <a:solidFill>
                <a:srgbClr val="000000"/>
              </a:solidFill>
            </a:endParaRPr>
          </a:p>
          <a:p>
            <a:pPr algn="just"/>
            <a:r>
              <a:rPr lang="en-US" b="1" dirty="0">
                <a:solidFill>
                  <a:schemeClr val="accent6"/>
                </a:solidFill>
              </a:rPr>
              <a:t>Server-side JS:</a:t>
            </a:r>
          </a:p>
          <a:p>
            <a:pPr marL="285750" indent="-285750" algn="just">
              <a:buFont typeface="Wingdings" panose="05000000000000000000" pitchFamily="2" charset="2"/>
              <a:buChar char="§"/>
            </a:pPr>
            <a:r>
              <a:rPr lang="en-US" dirty="0"/>
              <a:t>When the JS code runs on the server side, then it is known as Server Side JS.</a:t>
            </a:r>
          </a:p>
          <a:p>
            <a:pPr marL="285750" indent="-285750" algn="just">
              <a:buFont typeface="Wingdings" panose="05000000000000000000" pitchFamily="2" charset="2"/>
              <a:buChar char="§"/>
            </a:pPr>
            <a:r>
              <a:rPr lang="en-US" dirty="0"/>
              <a:t>This gives a benefit to developer to learn only one language with which they can code on both side.</a:t>
            </a:r>
          </a:p>
          <a:p>
            <a:pPr marL="285750" indent="-285750" algn="just">
              <a:buFont typeface="Wingdings" panose="05000000000000000000" pitchFamily="2" charset="2"/>
              <a:buChar char="§"/>
            </a:pPr>
            <a:r>
              <a:rPr lang="en-US" dirty="0"/>
              <a:t>Server side JS can be used to validate data, db look ups, send mails, trigger integration.</a:t>
            </a:r>
          </a:p>
          <a:p>
            <a:pPr marL="285750" indent="-285750" algn="just">
              <a:buFont typeface="Wingdings" panose="05000000000000000000" pitchFamily="2" charset="2"/>
              <a:buChar char="§"/>
            </a:pPr>
            <a:r>
              <a:rPr lang="en-US" dirty="0"/>
              <a:t>NodeJS is one of the example of Server Side JS. (It is a framework developed to work on server side).</a:t>
            </a:r>
          </a:p>
        </p:txBody>
      </p:sp>
    </p:spTree>
    <p:extLst>
      <p:ext uri="{BB962C8B-B14F-4D97-AF65-F5344CB8AC3E}">
        <p14:creationId xmlns:p14="http://schemas.microsoft.com/office/powerpoint/2010/main" val="1574891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Usage of JavaScript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373359"/>
          </a:xfrm>
          <a:prstGeom prst="rect">
            <a:avLst/>
          </a:prstGeom>
          <a:noFill/>
        </p:spPr>
        <p:txBody>
          <a:bodyPr wrap="square" rtlCol="0">
            <a:spAutoFit/>
          </a:bodyPr>
          <a:lstStyle/>
          <a:p>
            <a:pPr marL="342900" indent="-342900">
              <a:lnSpc>
                <a:spcPct val="150000"/>
              </a:lnSpc>
              <a:buFontTx/>
              <a:buChar char="-"/>
            </a:pPr>
            <a:r>
              <a:rPr lang="en-US" dirty="0"/>
              <a:t>JS can used to show output to user.</a:t>
            </a:r>
          </a:p>
          <a:p>
            <a:pPr marL="342900" indent="-342900">
              <a:lnSpc>
                <a:spcPct val="150000"/>
              </a:lnSpc>
              <a:buFontTx/>
              <a:buChar char="-"/>
            </a:pPr>
            <a:r>
              <a:rPr lang="en-US" dirty="0"/>
              <a:t>It is used to Validate user input.</a:t>
            </a:r>
          </a:p>
          <a:p>
            <a:pPr marL="342900" indent="-342900">
              <a:lnSpc>
                <a:spcPct val="150000"/>
              </a:lnSpc>
              <a:buFontTx/>
              <a:buChar char="-"/>
            </a:pPr>
            <a:r>
              <a:rPr lang="en-US" dirty="0"/>
              <a:t>We can change the CSS at runtime using the JavaScript. </a:t>
            </a:r>
          </a:p>
          <a:p>
            <a:pPr marL="342900" indent="-342900">
              <a:lnSpc>
                <a:spcPct val="150000"/>
              </a:lnSpc>
              <a:buFontTx/>
              <a:buChar char="-"/>
            </a:pPr>
            <a:r>
              <a:rPr lang="en-US" dirty="0"/>
              <a:t>Manipulate the DOM</a:t>
            </a:r>
          </a:p>
          <a:p>
            <a:pPr marL="342900" indent="-342900">
              <a:lnSpc>
                <a:spcPct val="150000"/>
              </a:lnSpc>
              <a:buFontTx/>
              <a:buChar char="-"/>
            </a:pPr>
            <a:r>
              <a:rPr lang="en-US" dirty="0"/>
              <a:t>Access the HTML Elements and their properties/values</a:t>
            </a:r>
          </a:p>
          <a:p>
            <a:pPr marL="342900" indent="-342900">
              <a:lnSpc>
                <a:spcPct val="150000"/>
              </a:lnSpc>
              <a:buFontTx/>
              <a:buChar char="-"/>
            </a:pPr>
            <a:r>
              <a:rPr lang="en-US" dirty="0"/>
              <a:t>Send call to server</a:t>
            </a:r>
          </a:p>
          <a:p>
            <a:pPr marL="342900" indent="-342900">
              <a:lnSpc>
                <a:spcPct val="150000"/>
              </a:lnSpc>
              <a:buFontTx/>
              <a:buChar char="-"/>
            </a:pPr>
            <a:r>
              <a:rPr lang="en-US" dirty="0"/>
              <a:t>Develop Application logic</a:t>
            </a:r>
          </a:p>
          <a:p>
            <a:pPr marL="342900" indent="-342900">
              <a:lnSpc>
                <a:spcPct val="150000"/>
              </a:lnSpc>
              <a:buFontTx/>
              <a:buChar char="-"/>
            </a:pPr>
            <a:r>
              <a:rPr lang="en-US" b="0" i="0" dirty="0">
                <a:solidFill>
                  <a:srgbClr val="000000"/>
                </a:solidFill>
                <a:effectLst/>
                <a:latin typeface="inter-regular"/>
              </a:rPr>
              <a:t>To display dialog boxes and pop-up windows.</a:t>
            </a:r>
          </a:p>
        </p:txBody>
      </p:sp>
    </p:spTree>
    <p:extLst>
      <p:ext uri="{BB962C8B-B14F-4D97-AF65-F5344CB8AC3E}">
        <p14:creationId xmlns:p14="http://schemas.microsoft.com/office/powerpoint/2010/main" val="3131056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54614" cy="5632311"/>
          </a:xfrm>
          <a:prstGeom prst="rect">
            <a:avLst/>
          </a:prstGeom>
          <a:noFill/>
        </p:spPr>
        <p:txBody>
          <a:bodyPr wrap="square" rtlCol="0">
            <a:spAutoFit/>
          </a:bodyPr>
          <a:lstStyle/>
          <a:p>
            <a:pPr marL="285750" indent="-285750" algn="just" defTabSz="914126">
              <a:buFontTx/>
              <a:buChar char="-"/>
            </a:pPr>
            <a:r>
              <a:rPr lang="en-US" dirty="0">
                <a:solidFill>
                  <a:prstClr val="black"/>
                </a:solidFill>
              </a:rPr>
              <a:t>JavaScript is case-sensitive. E.g value and Value are not same (80% developers does case-sensitive errors)</a:t>
            </a:r>
          </a:p>
          <a:p>
            <a:pPr marL="285750" indent="-285750" algn="just" defTabSz="914126">
              <a:buFontTx/>
              <a:buChar char="-"/>
            </a:pPr>
            <a:r>
              <a:rPr lang="en-US" dirty="0">
                <a:solidFill>
                  <a:prstClr val="black"/>
                </a:solidFill>
              </a:rPr>
              <a:t>Every statement in JS ends with semi-column (;).</a:t>
            </a:r>
          </a:p>
          <a:p>
            <a:pPr marL="285750" indent="-285750" algn="just" defTabSz="914126">
              <a:buFontTx/>
              <a:buChar char="-"/>
            </a:pPr>
            <a:r>
              <a:rPr lang="en-US" dirty="0"/>
              <a:t>The variable names and function names follow camel-case naming convention which means first letter of first word is small and next consecutive word’s first letter is caps</a:t>
            </a:r>
            <a:r>
              <a:rPr lang="en-US" dirty="0">
                <a:solidFill>
                  <a:prstClr val="black"/>
                </a:solidFill>
              </a:rPr>
              <a:t>.</a:t>
            </a:r>
          </a:p>
          <a:p>
            <a:pPr marL="742950" lvl="1" indent="-285750" algn="just" defTabSz="914126">
              <a:buFontTx/>
              <a:buChar char="-"/>
            </a:pPr>
            <a:r>
              <a:rPr lang="en-US" b="1" dirty="0">
                <a:solidFill>
                  <a:prstClr val="black"/>
                </a:solidFill>
              </a:rPr>
              <a:t>Ex:- </a:t>
            </a:r>
          </a:p>
          <a:p>
            <a:pPr marL="1200150" lvl="2" indent="-285750" algn="just" defTabSz="914126">
              <a:buFontTx/>
              <a:buChar char="-"/>
            </a:pPr>
            <a:r>
              <a:rPr lang="en-US" dirty="0">
                <a:solidFill>
                  <a:prstClr val="black"/>
                </a:solidFill>
              </a:rPr>
              <a:t>iloveindia </a:t>
            </a:r>
            <a:r>
              <a:rPr lang="en-US" dirty="0">
                <a:solidFill>
                  <a:prstClr val="black"/>
                </a:solidFill>
                <a:sym typeface="Wingdings" panose="05000000000000000000" pitchFamily="2" charset="2"/>
              </a:rPr>
              <a:t> iLoveIndia</a:t>
            </a:r>
          </a:p>
          <a:p>
            <a:pPr marL="1200150" lvl="2" indent="-285750" algn="just" defTabSz="914126">
              <a:buFontTx/>
              <a:buChar char="-"/>
            </a:pPr>
            <a:r>
              <a:rPr lang="en-US" dirty="0">
                <a:solidFill>
                  <a:prstClr val="black"/>
                </a:solidFill>
                <a:sym typeface="Wingdings" panose="05000000000000000000" pitchFamily="2" charset="2"/>
              </a:rPr>
              <a:t>wearelearningJS  weAreLearningJs</a:t>
            </a:r>
          </a:p>
          <a:p>
            <a:pPr marL="285750" indent="-285750" algn="just" defTabSz="914126">
              <a:buFontTx/>
              <a:buChar char="-"/>
            </a:pPr>
            <a:r>
              <a:rPr lang="en-US" dirty="0">
                <a:solidFill>
                  <a:prstClr val="black"/>
                </a:solidFill>
              </a:rPr>
              <a:t>We can declare variable in JS without specifying any data type, </a:t>
            </a:r>
            <a:r>
              <a:rPr lang="en-US" dirty="0"/>
              <a:t>based on the value assigned the data type is automatically picked</a:t>
            </a:r>
            <a:r>
              <a:rPr lang="en-US" dirty="0">
                <a:solidFill>
                  <a:prstClr val="black"/>
                </a:solidFill>
              </a:rPr>
              <a:t>, the keyword to declare variable is </a:t>
            </a:r>
            <a:r>
              <a:rPr lang="en-US" b="1" dirty="0">
                <a:solidFill>
                  <a:prstClr val="black"/>
                </a:solidFill>
              </a:rPr>
              <a:t>var.</a:t>
            </a:r>
          </a:p>
          <a:p>
            <a:pPr marL="285750" indent="-285750" algn="just" defTabSz="914126">
              <a:buFontTx/>
              <a:buChar char="-"/>
            </a:pPr>
            <a:r>
              <a:rPr lang="en-US" dirty="0">
                <a:sym typeface="Wingdings" panose="05000000000000000000" pitchFamily="2" charset="2"/>
              </a:rPr>
              <a:t>Java script unlike other programming language is a </a:t>
            </a:r>
            <a:r>
              <a:rPr lang="en-US" b="1" i="1" dirty="0">
                <a:sym typeface="Wingdings" panose="05000000000000000000" pitchFamily="2" charset="2"/>
              </a:rPr>
              <a:t>asynchronous non-blocking </a:t>
            </a:r>
            <a:r>
              <a:rPr lang="en-US" b="1" i="1" dirty="0" err="1">
                <a:sym typeface="Wingdings" panose="05000000000000000000" pitchFamily="2" charset="2"/>
              </a:rPr>
              <a:t>i</a:t>
            </a:r>
            <a:r>
              <a:rPr lang="en-US" b="1" i="1" dirty="0">
                <a:sym typeface="Wingdings" panose="05000000000000000000" pitchFamily="2" charset="2"/>
              </a:rPr>
              <a:t>/o.</a:t>
            </a:r>
          </a:p>
          <a:p>
            <a:pPr marL="285750" indent="-285750" algn="just">
              <a:buFontTx/>
              <a:buChar char="-"/>
            </a:pPr>
            <a:r>
              <a:rPr lang="en-US" dirty="0">
                <a:sym typeface="Wingdings" panose="05000000000000000000" pitchFamily="2" charset="2"/>
              </a:rPr>
              <a:t>JS offers 2 built-in objects</a:t>
            </a:r>
          </a:p>
          <a:p>
            <a:pPr marL="895243" lvl="1" indent="-285750" algn="just">
              <a:buFontTx/>
              <a:buChar char="-"/>
            </a:pPr>
            <a:r>
              <a:rPr lang="en-US" b="1" dirty="0">
                <a:sym typeface="Wingdings" panose="05000000000000000000" pitchFamily="2" charset="2"/>
              </a:rPr>
              <a:t>document – </a:t>
            </a:r>
            <a:r>
              <a:rPr lang="en-US" dirty="0">
                <a:sym typeface="Wingdings" panose="05000000000000000000" pitchFamily="2" charset="2"/>
              </a:rPr>
              <a:t>the object of DOM, using this object we can access HTML elements of our page.</a:t>
            </a:r>
            <a:endParaRPr lang="en-US" b="1" dirty="0">
              <a:sym typeface="Wingdings" panose="05000000000000000000" pitchFamily="2" charset="2"/>
            </a:endParaRPr>
          </a:p>
          <a:p>
            <a:pPr marL="895243" lvl="1" indent="-285750" algn="just">
              <a:buFontTx/>
              <a:buChar char="-"/>
            </a:pPr>
            <a:r>
              <a:rPr lang="en-US" b="1" dirty="0">
                <a:sym typeface="Wingdings" panose="05000000000000000000" pitchFamily="2" charset="2"/>
              </a:rPr>
              <a:t>window – </a:t>
            </a:r>
            <a:r>
              <a:rPr lang="en-US" dirty="0">
                <a:sym typeface="Wingdings" panose="05000000000000000000" pitchFamily="2" charset="2"/>
              </a:rPr>
              <a:t>it is the object of browser window </a:t>
            </a:r>
          </a:p>
          <a:p>
            <a:pPr marL="342900" indent="-342900" algn="just">
              <a:buFontTx/>
              <a:buChar char="-"/>
            </a:pPr>
            <a:r>
              <a:rPr lang="en-US" dirty="0"/>
              <a:t>Symbols will have special meaning </a:t>
            </a:r>
          </a:p>
          <a:p>
            <a:pPr marL="952393" lvl="1" indent="-342900" algn="just">
              <a:buFontTx/>
              <a:buChar char="-"/>
            </a:pPr>
            <a:r>
              <a:rPr lang="en-US" dirty="0"/>
              <a:t>( ) – parenthesis: Define the function </a:t>
            </a:r>
          </a:p>
          <a:p>
            <a:pPr marL="952393" lvl="1" indent="-342900" algn="just">
              <a:buFontTx/>
              <a:buChar char="-"/>
            </a:pPr>
            <a:r>
              <a:rPr lang="en-US" dirty="0"/>
              <a:t>{ } – braces: Define the Scope , It is used to define { key: value, key: value }</a:t>
            </a:r>
          </a:p>
          <a:p>
            <a:pPr marL="952393" lvl="1" indent="-342900" algn="just">
              <a:buFontTx/>
              <a:buChar char="-"/>
            </a:pPr>
            <a:r>
              <a:rPr lang="en-US" dirty="0"/>
              <a:t>[ ] – bracket: Define the Array [1,3,4,5]-&gt; Array </a:t>
            </a:r>
          </a:p>
          <a:p>
            <a:pPr marL="342900" indent="-342900" algn="just">
              <a:buFontTx/>
              <a:buChar char="-"/>
            </a:pPr>
            <a:r>
              <a:rPr lang="en-US" dirty="0">
                <a:solidFill>
                  <a:prstClr val="black"/>
                </a:solidFill>
              </a:rPr>
              <a:t>In JS = is an assignment operator, == and === are comparison operator, == compare only value and === compare data type and value both.</a:t>
            </a:r>
          </a:p>
          <a:p>
            <a:pPr marL="342900" indent="-342900" algn="just">
              <a:buFontTx/>
              <a:buChar char="-"/>
            </a:pPr>
            <a:r>
              <a:rPr lang="en-US" dirty="0">
                <a:solidFill>
                  <a:prstClr val="black"/>
                </a:solidFill>
              </a:rPr>
              <a:t>We can run JS on Console. To open Console press F12 on the browser window.</a:t>
            </a:r>
            <a:endParaRPr lang="en-US" dirty="0"/>
          </a:p>
        </p:txBody>
      </p:sp>
    </p:spTree>
    <p:extLst>
      <p:ext uri="{BB962C8B-B14F-4D97-AF65-F5344CB8AC3E}">
        <p14:creationId xmlns:p14="http://schemas.microsoft.com/office/powerpoint/2010/main" val="31833510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Variables and Data Types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b="1" dirty="0"/>
              <a:t>Variables: </a:t>
            </a:r>
            <a:r>
              <a:rPr lang="en-US" b="0" i="0" dirty="0">
                <a:effectLst/>
              </a:rPr>
              <a:t>Variables are containers for storing data (storing data values).</a:t>
            </a:r>
          </a:p>
          <a:p>
            <a:pPr algn="just"/>
            <a:r>
              <a:rPr lang="en-US" b="1" dirty="0"/>
              <a:t>Data Types: </a:t>
            </a:r>
            <a:r>
              <a:rPr lang="en-US" b="0" i="0" dirty="0">
                <a:solidFill>
                  <a:srgbClr val="252525"/>
                </a:solidFill>
                <a:effectLst/>
              </a:rPr>
              <a:t>Data types in JavaScript describe the different types or kinds of data that you will be working with and storing in variables.</a:t>
            </a:r>
            <a:endParaRPr lang="en-US" b="1" dirty="0"/>
          </a:p>
        </p:txBody>
      </p:sp>
      <p:grpSp>
        <p:nvGrpSpPr>
          <p:cNvPr id="6" name="Group 5">
            <a:extLst>
              <a:ext uri="{FF2B5EF4-FFF2-40B4-BE49-F238E27FC236}">
                <a16:creationId xmlns:a16="http://schemas.microsoft.com/office/drawing/2014/main" id="{C7E891DE-65F1-4357-B05A-EAD6C0BD5674}"/>
              </a:ext>
            </a:extLst>
          </p:cNvPr>
          <p:cNvGrpSpPr/>
          <p:nvPr/>
        </p:nvGrpSpPr>
        <p:grpSpPr>
          <a:xfrm>
            <a:off x="2045657" y="2097157"/>
            <a:ext cx="8100685" cy="4572202"/>
            <a:chOff x="1461051" y="874643"/>
            <a:chExt cx="9015086" cy="5739848"/>
          </a:xfrm>
        </p:grpSpPr>
        <p:sp>
          <p:nvSpPr>
            <p:cNvPr id="7" name="Rectangle 6">
              <a:extLst>
                <a:ext uri="{FF2B5EF4-FFF2-40B4-BE49-F238E27FC236}">
                  <a16:creationId xmlns:a16="http://schemas.microsoft.com/office/drawing/2014/main" id="{EFAC317B-1DD0-40BD-9A16-87A870AE8665}"/>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9" name="Rectangle 8">
              <a:extLst>
                <a:ext uri="{FF2B5EF4-FFF2-40B4-BE49-F238E27FC236}">
                  <a16:creationId xmlns:a16="http://schemas.microsoft.com/office/drawing/2014/main" id="{6E9EEC47-98C4-41F0-981F-62B9ECCCA64F}"/>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10" name="Rectangle 9">
              <a:extLst>
                <a:ext uri="{FF2B5EF4-FFF2-40B4-BE49-F238E27FC236}">
                  <a16:creationId xmlns:a16="http://schemas.microsoft.com/office/drawing/2014/main" id="{F9D836F1-04AF-42FB-9192-8869526976CB}"/>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11" name="Connector: Elbow 10">
              <a:extLst>
                <a:ext uri="{FF2B5EF4-FFF2-40B4-BE49-F238E27FC236}">
                  <a16:creationId xmlns:a16="http://schemas.microsoft.com/office/drawing/2014/main" id="{C427DD1E-6684-4F8F-AF6A-5416C5A401B6}"/>
                </a:ext>
              </a:extLst>
            </p:cNvPr>
            <p:cNvCxnSpPr>
              <a:stCxn id="7" idx="2"/>
              <a:endCxn id="9"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 name="Connector: Elbow 11">
              <a:extLst>
                <a:ext uri="{FF2B5EF4-FFF2-40B4-BE49-F238E27FC236}">
                  <a16:creationId xmlns:a16="http://schemas.microsoft.com/office/drawing/2014/main" id="{ABC4BDA7-4660-4702-B46D-E0BEEEEB59D4}"/>
                </a:ext>
              </a:extLst>
            </p:cNvPr>
            <p:cNvCxnSpPr>
              <a:stCxn id="7" idx="2"/>
              <a:endCxn id="10"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ectangle 12">
              <a:extLst>
                <a:ext uri="{FF2B5EF4-FFF2-40B4-BE49-F238E27FC236}">
                  <a16:creationId xmlns:a16="http://schemas.microsoft.com/office/drawing/2014/main" id="{4CCBFB81-6A22-44A7-9952-D66610826628}"/>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14" name="Rectangle 13">
              <a:extLst>
                <a:ext uri="{FF2B5EF4-FFF2-40B4-BE49-F238E27FC236}">
                  <a16:creationId xmlns:a16="http://schemas.microsoft.com/office/drawing/2014/main" id="{A7670FC6-4EE4-4902-A45A-06C8AE64CC68}"/>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15" name="Rectangle 14">
              <a:extLst>
                <a:ext uri="{FF2B5EF4-FFF2-40B4-BE49-F238E27FC236}">
                  <a16:creationId xmlns:a16="http://schemas.microsoft.com/office/drawing/2014/main" id="{0D64AE0C-F123-437D-BDC3-7C38E4E13C49}"/>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16" name="Rectangle 15">
              <a:extLst>
                <a:ext uri="{FF2B5EF4-FFF2-40B4-BE49-F238E27FC236}">
                  <a16:creationId xmlns:a16="http://schemas.microsoft.com/office/drawing/2014/main" id="{1DEEE05B-8043-468D-92BB-56694BCEA218}"/>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17" name="Rectangle 16">
              <a:extLst>
                <a:ext uri="{FF2B5EF4-FFF2-40B4-BE49-F238E27FC236}">
                  <a16:creationId xmlns:a16="http://schemas.microsoft.com/office/drawing/2014/main" id="{49A45110-F533-4ADD-8FB8-58F55319AAFA}"/>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18" name="Rectangle 17">
              <a:extLst>
                <a:ext uri="{FF2B5EF4-FFF2-40B4-BE49-F238E27FC236}">
                  <a16:creationId xmlns:a16="http://schemas.microsoft.com/office/drawing/2014/main" id="{49473A91-2A96-45A9-A75D-A7C19C03D24B}"/>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19" name="Connector: Elbow 18">
              <a:extLst>
                <a:ext uri="{FF2B5EF4-FFF2-40B4-BE49-F238E27FC236}">
                  <a16:creationId xmlns:a16="http://schemas.microsoft.com/office/drawing/2014/main" id="{D518DE56-7883-40DA-8D5C-2B60CF426319}"/>
                </a:ext>
              </a:extLst>
            </p:cNvPr>
            <p:cNvCxnSpPr>
              <a:stCxn id="9" idx="2"/>
              <a:endCxn id="18"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1" name="Connector: Elbow 20">
              <a:extLst>
                <a:ext uri="{FF2B5EF4-FFF2-40B4-BE49-F238E27FC236}">
                  <a16:creationId xmlns:a16="http://schemas.microsoft.com/office/drawing/2014/main" id="{FFC1C22F-C551-4F4F-B1F8-E39274F80255}"/>
                </a:ext>
              </a:extLst>
            </p:cNvPr>
            <p:cNvCxnSpPr>
              <a:stCxn id="9" idx="2"/>
              <a:endCxn id="17"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Connector: Elbow 22">
              <a:extLst>
                <a:ext uri="{FF2B5EF4-FFF2-40B4-BE49-F238E27FC236}">
                  <a16:creationId xmlns:a16="http://schemas.microsoft.com/office/drawing/2014/main" id="{7080B91A-6368-41FF-8A8C-13B6C510E699}"/>
                </a:ext>
              </a:extLst>
            </p:cNvPr>
            <p:cNvCxnSpPr>
              <a:stCxn id="9" idx="2"/>
              <a:endCxn id="16"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4" name="Connector: Elbow 23">
              <a:extLst>
                <a:ext uri="{FF2B5EF4-FFF2-40B4-BE49-F238E27FC236}">
                  <a16:creationId xmlns:a16="http://schemas.microsoft.com/office/drawing/2014/main" id="{9E81A089-1CAD-46A0-9F22-310E3C413B40}"/>
                </a:ext>
              </a:extLst>
            </p:cNvPr>
            <p:cNvCxnSpPr>
              <a:stCxn id="9" idx="2"/>
              <a:endCxn id="15"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Connector: Elbow 24">
              <a:extLst>
                <a:ext uri="{FF2B5EF4-FFF2-40B4-BE49-F238E27FC236}">
                  <a16:creationId xmlns:a16="http://schemas.microsoft.com/office/drawing/2014/main" id="{2BADDA2C-C372-4448-B959-DB97DE923755}"/>
                </a:ext>
              </a:extLst>
            </p:cNvPr>
            <p:cNvCxnSpPr>
              <a:stCxn id="9" idx="2"/>
              <a:endCxn id="14"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6" name="Connector: Elbow 25">
              <a:extLst>
                <a:ext uri="{FF2B5EF4-FFF2-40B4-BE49-F238E27FC236}">
                  <a16:creationId xmlns:a16="http://schemas.microsoft.com/office/drawing/2014/main" id="{08C18618-9CC3-48CE-B9F6-582E036D3E5D}"/>
                </a:ext>
              </a:extLst>
            </p:cNvPr>
            <p:cNvCxnSpPr>
              <a:stCxn id="9" idx="2"/>
              <a:endCxn id="13"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C4B967ED-B4D6-4D74-81AA-69247792AEF6}"/>
                </a:ext>
              </a:extLst>
            </p:cNvPr>
            <p:cNvSpPr/>
            <p:nvPr/>
          </p:nvSpPr>
          <p:spPr>
            <a:xfrm>
              <a:off x="5793917" y="2700886"/>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28" name="Rectangle 27">
              <a:extLst>
                <a:ext uri="{FF2B5EF4-FFF2-40B4-BE49-F238E27FC236}">
                  <a16:creationId xmlns:a16="http://schemas.microsoft.com/office/drawing/2014/main" id="{B9F0B46B-A1AF-4FC3-9245-4917F09C31B9}"/>
                </a:ext>
              </a:extLst>
            </p:cNvPr>
            <p:cNvSpPr/>
            <p:nvPr/>
          </p:nvSpPr>
          <p:spPr>
            <a:xfrm>
              <a:off x="8606692" y="2700886"/>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29" name="Connector: Elbow 28">
              <a:extLst>
                <a:ext uri="{FF2B5EF4-FFF2-40B4-BE49-F238E27FC236}">
                  <a16:creationId xmlns:a16="http://schemas.microsoft.com/office/drawing/2014/main" id="{518B9F86-1287-498F-B8A0-458D089FF192}"/>
                </a:ext>
              </a:extLst>
            </p:cNvPr>
            <p:cNvCxnSpPr>
              <a:stCxn id="10" idx="2"/>
              <a:endCxn id="27" idx="0"/>
            </p:cNvCxnSpPr>
            <p:nvPr/>
          </p:nvCxnSpPr>
          <p:spPr>
            <a:xfrm rot="5400000">
              <a:off x="7216108" y="1781966"/>
              <a:ext cx="431451"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0" name="Connector: Elbow 29">
              <a:extLst>
                <a:ext uri="{FF2B5EF4-FFF2-40B4-BE49-F238E27FC236}">
                  <a16:creationId xmlns:a16="http://schemas.microsoft.com/office/drawing/2014/main" id="{53EC43F9-F7DD-4BD4-B938-598CF64887CA}"/>
                </a:ext>
              </a:extLst>
            </p:cNvPr>
            <p:cNvCxnSpPr>
              <a:stCxn id="10" idx="2"/>
              <a:endCxn id="28" idx="0"/>
            </p:cNvCxnSpPr>
            <p:nvPr/>
          </p:nvCxnSpPr>
          <p:spPr>
            <a:xfrm rot="16200000" flipH="1">
              <a:off x="8622495" y="1781966"/>
              <a:ext cx="431451"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750777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64662" cy="5632311"/>
          </a:xfrm>
          <a:prstGeom prst="rect">
            <a:avLst/>
          </a:prstGeom>
          <a:noFill/>
        </p:spPr>
        <p:txBody>
          <a:bodyPr wrap="square" rtlCol="0">
            <a:spAutoFit/>
          </a:bodyPr>
          <a:lstStyle/>
          <a:p>
            <a:r>
              <a:rPr lang="en-US" b="1" dirty="0">
                <a:solidFill>
                  <a:schemeClr val="accent6"/>
                </a:solidFill>
              </a:rPr>
              <a:t>Array</a:t>
            </a:r>
          </a:p>
          <a:p>
            <a:pPr marL="285750" indent="-285750">
              <a:buFont typeface="Wingdings" panose="05000000000000000000" pitchFamily="2" charset="2"/>
              <a:buChar char="§"/>
            </a:pPr>
            <a:r>
              <a:rPr lang="en-US" b="0" i="0" dirty="0">
                <a:solidFill>
                  <a:srgbClr val="273239"/>
                </a:solidFill>
                <a:effectLst/>
              </a:rPr>
              <a:t>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a:t>
            </a:r>
            <a:endParaRPr lang="en-US" b="1" i="0" dirty="0">
              <a:solidFill>
                <a:srgbClr val="273239"/>
              </a:solidFill>
              <a:effectLst/>
            </a:endParaRPr>
          </a:p>
          <a:p>
            <a:pPr marL="285750" indent="-285750">
              <a:buFont typeface="Wingdings" panose="05000000000000000000" pitchFamily="2" charset="2"/>
              <a:buChar char="§"/>
            </a:pPr>
            <a:r>
              <a:rPr lang="en-US" b="0" i="0" dirty="0">
                <a:solidFill>
                  <a:srgbClr val="273239"/>
                </a:solidFill>
                <a:effectLst/>
              </a:rPr>
              <a:t>One can access the elements of an array by calling the index number such as 0, 1, 2, 3, …, etc.</a:t>
            </a:r>
          </a:p>
          <a:p>
            <a:pPr marL="285750" indent="-285750">
              <a:buFont typeface="Wingdings" panose="05000000000000000000" pitchFamily="2" charset="2"/>
              <a:buChar char="§"/>
            </a:pPr>
            <a:r>
              <a:rPr lang="en-US" dirty="0">
                <a:solidFill>
                  <a:srgbClr val="273239"/>
                </a:solidFill>
              </a:rPr>
              <a:t>Index in an array always starts with ‘0’ (zero).</a:t>
            </a:r>
            <a:endParaRPr lang="en-US" b="1" dirty="0">
              <a:solidFill>
                <a:srgbClr val="273239"/>
              </a:solidFill>
            </a:endParaRPr>
          </a:p>
          <a:p>
            <a:pPr marL="285750" indent="-285750">
              <a:buFont typeface="Wingdings" panose="05000000000000000000" pitchFamily="2" charset="2"/>
              <a:buChar char="§"/>
            </a:pPr>
            <a:r>
              <a:rPr lang="en-US" b="0" i="0" dirty="0">
                <a:solidFill>
                  <a:srgbClr val="273239"/>
                </a:solidFill>
                <a:effectLst/>
              </a:rPr>
              <a:t>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p>
          <a:p>
            <a:pPr marL="285750" indent="-285750">
              <a:buFont typeface="Wingdings" panose="05000000000000000000" pitchFamily="2" charset="2"/>
              <a:buChar char="§"/>
            </a:pPr>
            <a:r>
              <a:rPr lang="en-US" dirty="0">
                <a:solidFill>
                  <a:srgbClr val="273239"/>
                </a:solidFill>
              </a:rPr>
              <a:t>Syntax to define an array</a:t>
            </a:r>
          </a:p>
          <a:p>
            <a:pPr lvl="1"/>
            <a:r>
              <a:rPr lang="en-US" dirty="0"/>
              <a:t>var arrName = [item0, item1,….];</a:t>
            </a:r>
          </a:p>
          <a:p>
            <a:pPr marL="0" lvl="1"/>
            <a:endParaRPr lang="en-US" dirty="0"/>
          </a:p>
          <a:p>
            <a:pPr marL="0" lvl="1"/>
            <a:r>
              <a:rPr lang="en-US" b="1" dirty="0">
                <a:solidFill>
                  <a:schemeClr val="accent6"/>
                </a:solidFill>
              </a:rPr>
              <a:t>Object</a:t>
            </a:r>
          </a:p>
          <a:p>
            <a:pPr marL="285750" lvl="1" indent="-285750">
              <a:buFont typeface="Wingdings" panose="05000000000000000000" pitchFamily="2" charset="2"/>
              <a:buChar char="§"/>
            </a:pP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a:t>
            </a:r>
            <a:endParaRPr lang="en-US" b="1" i="0" dirty="0">
              <a:solidFill>
                <a:srgbClr val="181717"/>
              </a:solidFill>
              <a:effectLst/>
            </a:endParaRPr>
          </a:p>
          <a:p>
            <a:pPr marL="285750" lvl="1" indent="-285750">
              <a:buFont typeface="Wingdings" panose="05000000000000000000" pitchFamily="2" charset="2"/>
              <a:buChar char="§"/>
            </a:pPr>
            <a:r>
              <a:rPr lang="en-US" b="0" i="0" dirty="0">
                <a:solidFill>
                  <a:srgbClr val="181717"/>
                </a:solidFill>
                <a:effectLst/>
              </a:rPr>
              <a:t>Objects are same as variables in JavaScript, the only difference is that an object holds multiple values in terms of properties and methods.</a:t>
            </a:r>
          </a:p>
          <a:p>
            <a:pPr marL="285750" lvl="1" indent="-285750">
              <a:buFont typeface="Wingdings" panose="05000000000000000000" pitchFamily="2" charset="2"/>
              <a:buChar char="§"/>
            </a:pPr>
            <a:r>
              <a:rPr lang="en-US" dirty="0">
                <a:solidFill>
                  <a:srgbClr val="181717"/>
                </a:solidFill>
              </a:rPr>
              <a:t>Syntax to define an Object</a:t>
            </a:r>
          </a:p>
          <a:p>
            <a:r>
              <a:rPr lang="en-US" dirty="0"/>
              <a:t>	var oObjName = { “prop”: value, </a:t>
            </a:r>
          </a:p>
          <a:p>
            <a:pPr lvl="2"/>
            <a:r>
              <a:rPr lang="en-US" dirty="0"/>
              <a:t>	               “prop”: value,</a:t>
            </a:r>
          </a:p>
          <a:p>
            <a:pPr lvl="2"/>
            <a:r>
              <a:rPr lang="en-US" dirty="0"/>
              <a:t>	               “prop”: value }</a:t>
            </a:r>
            <a:endParaRPr lang="en-US" b="1" dirty="0"/>
          </a:p>
          <a:p>
            <a:pPr marL="0" lvl="1"/>
            <a:r>
              <a:rPr lang="en-US" b="1" dirty="0"/>
              <a:t>Note:</a:t>
            </a:r>
          </a:p>
          <a:p>
            <a:pPr marL="285750" lvl="1" indent="-285750">
              <a:buFont typeface="Wingdings" panose="05000000000000000000" pitchFamily="2" charset="2"/>
              <a:buChar char="§"/>
            </a:pPr>
            <a:r>
              <a:rPr lang="en-US" b="1" dirty="0"/>
              <a:t>JSON </a:t>
            </a:r>
            <a:r>
              <a:rPr lang="en-US" dirty="0"/>
              <a:t>stands for</a:t>
            </a:r>
            <a:r>
              <a:rPr lang="en-US" b="1" dirty="0"/>
              <a:t> </a:t>
            </a:r>
            <a:r>
              <a:rPr lang="en-US" dirty="0"/>
              <a:t>Java Script Object Notation.</a:t>
            </a:r>
            <a:endParaRPr lang="en-US" b="1" dirty="0"/>
          </a:p>
          <a:p>
            <a:pPr marL="285750" lvl="1" indent="-285750">
              <a:buFont typeface="Wingdings" panose="05000000000000000000" pitchFamily="2" charset="2"/>
              <a:buChar char="§"/>
            </a:pPr>
            <a:r>
              <a:rPr lang="en-US" dirty="0"/>
              <a:t>We can validate JSON over jsonlint </a:t>
            </a:r>
            <a:r>
              <a:rPr lang="en-US" dirty="0">
                <a:hlinkClick r:id="rId2"/>
              </a:rPr>
              <a:t>https://jsonlint.com</a:t>
            </a:r>
            <a:endParaRPr lang="en-US" dirty="0"/>
          </a:p>
        </p:txBody>
      </p:sp>
      <p:sp>
        <p:nvSpPr>
          <p:cNvPr id="7" name="TextBox 6">
            <a:extLst>
              <a:ext uri="{FF2B5EF4-FFF2-40B4-BE49-F238E27FC236}">
                <a16:creationId xmlns:a16="http://schemas.microsoft.com/office/drawing/2014/main" id="{AE31A176-1A9B-448A-8E97-5CE5341B2F71}"/>
              </a:ext>
            </a:extLst>
          </p:cNvPr>
          <p:cNvSpPr txBox="1"/>
          <p:nvPr/>
        </p:nvSpPr>
        <p:spPr>
          <a:xfrm>
            <a:off x="7036069" y="2435366"/>
            <a:ext cx="4057021" cy="98488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AE1AF13-8CA5-45FD-9256-9C3EB5286A8E}"/>
              </a:ext>
            </a:extLst>
          </p:cNvPr>
          <p:cNvSpPr txBox="1"/>
          <p:nvPr/>
        </p:nvSpPr>
        <p:spPr>
          <a:xfrm>
            <a:off x="6120649" y="4201474"/>
            <a:ext cx="4057021" cy="258532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a:t>Example of an Object</a:t>
            </a:r>
          </a:p>
          <a:p>
            <a:r>
              <a:rPr lang="en-US" dirty="0"/>
              <a:t>{</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r>
              <a:rPr lang="en-US" dirty="0"/>
              <a:t>}</a:t>
            </a:r>
          </a:p>
        </p:txBody>
      </p:sp>
      <p:sp>
        <p:nvSpPr>
          <p:cNvPr id="10" name="TextBox 9">
            <a:extLst>
              <a:ext uri="{FF2B5EF4-FFF2-40B4-BE49-F238E27FC236}">
                <a16:creationId xmlns:a16="http://schemas.microsoft.com/office/drawing/2014/main" id="{C0F4CDD2-1BFA-4425-A444-F56A1D137882}"/>
              </a:ext>
            </a:extLst>
          </p:cNvPr>
          <p:cNvSpPr txBox="1"/>
          <p:nvPr/>
        </p:nvSpPr>
        <p:spPr>
          <a:xfrm>
            <a:off x="10529205" y="4361828"/>
            <a:ext cx="1127770" cy="369332"/>
          </a:xfrm>
          <a:prstGeom prst="rect">
            <a:avLst/>
          </a:prstGeom>
          <a:noFill/>
        </p:spPr>
        <p:txBody>
          <a:bodyPr wrap="square" rtlCol="0">
            <a:spAutoFit/>
          </a:bodyPr>
          <a:lstStyle/>
          <a:p>
            <a:r>
              <a:rPr lang="en-US" dirty="0"/>
              <a:t>Entity set</a:t>
            </a:r>
          </a:p>
        </p:txBody>
      </p:sp>
      <p:sp>
        <p:nvSpPr>
          <p:cNvPr id="11" name="TextBox 10">
            <a:extLst>
              <a:ext uri="{FF2B5EF4-FFF2-40B4-BE49-F238E27FC236}">
                <a16:creationId xmlns:a16="http://schemas.microsoft.com/office/drawing/2014/main" id="{94E3F2E4-36F3-4D3B-8913-511CC21379A6}"/>
              </a:ext>
            </a:extLst>
          </p:cNvPr>
          <p:cNvSpPr txBox="1"/>
          <p:nvPr/>
        </p:nvSpPr>
        <p:spPr>
          <a:xfrm>
            <a:off x="10529205" y="5755744"/>
            <a:ext cx="1476269" cy="646331"/>
          </a:xfrm>
          <a:prstGeom prst="rect">
            <a:avLst/>
          </a:prstGeom>
          <a:noFill/>
        </p:spPr>
        <p:txBody>
          <a:bodyPr wrap="square" rtlCol="0">
            <a:spAutoFit/>
          </a:bodyPr>
          <a:lstStyle/>
          <a:p>
            <a:r>
              <a:rPr lang="en-US" dirty="0"/>
              <a:t>Elements or properties</a:t>
            </a:r>
          </a:p>
        </p:txBody>
      </p:sp>
      <p:cxnSp>
        <p:nvCxnSpPr>
          <p:cNvPr id="6" name="Straight Arrow Connector 5">
            <a:extLst>
              <a:ext uri="{FF2B5EF4-FFF2-40B4-BE49-F238E27FC236}">
                <a16:creationId xmlns:a16="http://schemas.microsoft.com/office/drawing/2014/main" id="{FDE9C457-8035-492F-910C-C25834FFBDD9}"/>
              </a:ext>
            </a:extLst>
          </p:cNvPr>
          <p:cNvCxnSpPr>
            <a:cxnSpLocks/>
            <a:endCxn id="10" idx="1"/>
          </p:cNvCxnSpPr>
          <p:nvPr/>
        </p:nvCxnSpPr>
        <p:spPr>
          <a:xfrm flipV="1">
            <a:off x="7636747" y="4546494"/>
            <a:ext cx="2892458" cy="286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CC096D-D449-4426-A948-49FAD22A4FC1}"/>
              </a:ext>
            </a:extLst>
          </p:cNvPr>
          <p:cNvCxnSpPr/>
          <p:nvPr/>
        </p:nvCxnSpPr>
        <p:spPr>
          <a:xfrm>
            <a:off x="7958295" y="5265336"/>
            <a:ext cx="2570910" cy="813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4D205DB-8463-43D9-88FD-B2636CE8533C}"/>
              </a:ext>
            </a:extLst>
          </p:cNvPr>
          <p:cNvCxnSpPr/>
          <p:nvPr/>
        </p:nvCxnSpPr>
        <p:spPr>
          <a:xfrm>
            <a:off x="7767376" y="5838092"/>
            <a:ext cx="2761829" cy="24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3BDEF2-1030-46FA-84E9-E9842924D8EC}"/>
              </a:ext>
            </a:extLst>
          </p:cNvPr>
          <p:cNvCxnSpPr/>
          <p:nvPr/>
        </p:nvCxnSpPr>
        <p:spPr>
          <a:xfrm>
            <a:off x="8149159" y="6078909"/>
            <a:ext cx="2380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449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23" name="Rectangle 22">
            <a:extLst>
              <a:ext uri="{FF2B5EF4-FFF2-40B4-BE49-F238E27FC236}">
                <a16:creationId xmlns:a16="http://schemas.microsoft.com/office/drawing/2014/main" id="{B7540B54-FFBF-470A-A387-EDB2FAE2B920}"/>
              </a:ext>
            </a:extLst>
          </p:cNvPr>
          <p:cNvSpPr/>
          <p:nvPr/>
        </p:nvSpPr>
        <p:spPr>
          <a:xfrm>
            <a:off x="554807" y="1191440"/>
            <a:ext cx="3628466" cy="166050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Dynpro</a:t>
            </a:r>
          </a:p>
        </p:txBody>
      </p:sp>
      <p:sp>
        <p:nvSpPr>
          <p:cNvPr id="24" name="Arrow: Chevron 23">
            <a:extLst>
              <a:ext uri="{FF2B5EF4-FFF2-40B4-BE49-F238E27FC236}">
                <a16:creationId xmlns:a16="http://schemas.microsoft.com/office/drawing/2014/main" id="{1E39CE77-D50E-4F05-8E4C-A83A893DE26B}"/>
              </a:ext>
            </a:extLst>
          </p:cNvPr>
          <p:cNvSpPr/>
          <p:nvPr/>
        </p:nvSpPr>
        <p:spPr>
          <a:xfrm>
            <a:off x="4624634" y="1403138"/>
            <a:ext cx="851032" cy="1331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945D79CA-03CE-4436-BCB1-F668A9EA90C9}"/>
              </a:ext>
            </a:extLst>
          </p:cNvPr>
          <p:cNvSpPr/>
          <p:nvPr/>
        </p:nvSpPr>
        <p:spPr>
          <a:xfrm>
            <a:off x="9675725" y="1234925"/>
            <a:ext cx="1833788" cy="161701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id="{1718D0B1-ED00-4FCB-B5D3-5B543FDE48BE}"/>
              </a:ext>
            </a:extLst>
          </p:cNvPr>
          <p:cNvSpPr/>
          <p:nvPr/>
        </p:nvSpPr>
        <p:spPr>
          <a:xfrm>
            <a:off x="1166579" y="3757751"/>
            <a:ext cx="9856686" cy="5364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id="{CE530F94-354C-45CD-8B9B-66BFB0B0CF38}"/>
              </a:ext>
            </a:extLst>
          </p:cNvPr>
          <p:cNvSpPr/>
          <p:nvPr/>
        </p:nvSpPr>
        <p:spPr>
          <a:xfrm rot="5400000">
            <a:off x="5666807" y="1923114"/>
            <a:ext cx="711081" cy="27954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CF1282FA-1A87-4E10-A99C-ABEED61FB861}"/>
              </a:ext>
            </a:extLst>
          </p:cNvPr>
          <p:cNvSpPr/>
          <p:nvPr/>
        </p:nvSpPr>
        <p:spPr>
          <a:xfrm>
            <a:off x="5766468" y="1221825"/>
            <a:ext cx="3739744" cy="7295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 Dynpro</a:t>
            </a:r>
          </a:p>
        </p:txBody>
      </p:sp>
      <p:sp>
        <p:nvSpPr>
          <p:cNvPr id="14" name="Rectangle 13">
            <a:extLst>
              <a:ext uri="{FF2B5EF4-FFF2-40B4-BE49-F238E27FC236}">
                <a16:creationId xmlns:a16="http://schemas.microsoft.com/office/drawing/2014/main" id="{B8AE3639-AE5C-4872-9E1C-51FBC56E2D94}"/>
              </a:ext>
            </a:extLst>
          </p:cNvPr>
          <p:cNvSpPr/>
          <p:nvPr/>
        </p:nvSpPr>
        <p:spPr>
          <a:xfrm>
            <a:off x="5801799" y="2150970"/>
            <a:ext cx="3704412" cy="7009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BSP</a:t>
            </a:r>
          </a:p>
        </p:txBody>
      </p:sp>
      <p:sp>
        <p:nvSpPr>
          <p:cNvPr id="5" name="Rectangle 4">
            <a:extLst>
              <a:ext uri="{FF2B5EF4-FFF2-40B4-BE49-F238E27FC236}">
                <a16:creationId xmlns:a16="http://schemas.microsoft.com/office/drawing/2014/main" id="{0A313C79-BD92-40CE-B4E6-0351CC4697CC}"/>
              </a:ext>
            </a:extLst>
          </p:cNvPr>
          <p:cNvSpPr/>
          <p:nvPr/>
        </p:nvSpPr>
        <p:spPr>
          <a:xfrm>
            <a:off x="1167657" y="4454982"/>
            <a:ext cx="2474844" cy="80506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1.0</a:t>
            </a:r>
          </a:p>
          <a:p>
            <a:pPr algn="ctr"/>
            <a:r>
              <a:rPr lang="en-US" dirty="0"/>
              <a:t>(2013)</a:t>
            </a:r>
          </a:p>
        </p:txBody>
      </p:sp>
      <p:sp>
        <p:nvSpPr>
          <p:cNvPr id="15" name="Rectangle 14">
            <a:extLst>
              <a:ext uri="{FF2B5EF4-FFF2-40B4-BE49-F238E27FC236}">
                <a16:creationId xmlns:a16="http://schemas.microsoft.com/office/drawing/2014/main" id="{85027F1D-554C-46AC-8381-CB849A1C3DA2}"/>
              </a:ext>
            </a:extLst>
          </p:cNvPr>
          <p:cNvSpPr/>
          <p:nvPr/>
        </p:nvSpPr>
        <p:spPr>
          <a:xfrm>
            <a:off x="4858578" y="4449043"/>
            <a:ext cx="2474844" cy="80507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2.0</a:t>
            </a:r>
          </a:p>
          <a:p>
            <a:pPr algn="ctr"/>
            <a:r>
              <a:rPr lang="en-US" dirty="0"/>
              <a:t>(2016)</a:t>
            </a:r>
          </a:p>
        </p:txBody>
      </p:sp>
      <p:sp>
        <p:nvSpPr>
          <p:cNvPr id="16" name="Rectangle 15">
            <a:extLst>
              <a:ext uri="{FF2B5EF4-FFF2-40B4-BE49-F238E27FC236}">
                <a16:creationId xmlns:a16="http://schemas.microsoft.com/office/drawing/2014/main" id="{798E34CD-65BB-44C3-84F7-D381CD368F5A}"/>
              </a:ext>
            </a:extLst>
          </p:cNvPr>
          <p:cNvSpPr/>
          <p:nvPr/>
        </p:nvSpPr>
        <p:spPr>
          <a:xfrm>
            <a:off x="8549499" y="4436865"/>
            <a:ext cx="2474844" cy="8050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3.0</a:t>
            </a:r>
          </a:p>
          <a:p>
            <a:pPr algn="ctr"/>
            <a:r>
              <a:rPr lang="en-US" dirty="0"/>
              <a:t>(2018)</a:t>
            </a:r>
          </a:p>
        </p:txBody>
      </p:sp>
      <p:sp>
        <p:nvSpPr>
          <p:cNvPr id="6" name="TextBox 5">
            <a:extLst>
              <a:ext uri="{FF2B5EF4-FFF2-40B4-BE49-F238E27FC236}">
                <a16:creationId xmlns:a16="http://schemas.microsoft.com/office/drawing/2014/main" id="{36107C90-27B6-454D-A68F-99B05E2EAF6D}"/>
              </a:ext>
            </a:extLst>
          </p:cNvPr>
          <p:cNvSpPr txBox="1"/>
          <p:nvPr/>
        </p:nvSpPr>
        <p:spPr>
          <a:xfrm>
            <a:off x="1166579" y="5281142"/>
            <a:ext cx="2474844" cy="923330"/>
          </a:xfrm>
          <a:prstGeom prst="rect">
            <a:avLst/>
          </a:prstGeom>
          <a:noFill/>
        </p:spPr>
        <p:txBody>
          <a:bodyPr wrap="square" rtlCol="0">
            <a:spAutoFit/>
          </a:bodyPr>
          <a:lstStyle/>
          <a:p>
            <a:r>
              <a:rPr lang="en-US" dirty="0"/>
              <a:t>A Small set of 25 application for tablet and phone</a:t>
            </a:r>
          </a:p>
        </p:txBody>
      </p:sp>
      <p:sp>
        <p:nvSpPr>
          <p:cNvPr id="9" name="TextBox 8">
            <a:extLst>
              <a:ext uri="{FF2B5EF4-FFF2-40B4-BE49-F238E27FC236}">
                <a16:creationId xmlns:a16="http://schemas.microsoft.com/office/drawing/2014/main" id="{BD033D54-975A-4691-9751-11A144CFECE8}"/>
              </a:ext>
            </a:extLst>
          </p:cNvPr>
          <p:cNvSpPr txBox="1"/>
          <p:nvPr/>
        </p:nvSpPr>
        <p:spPr>
          <a:xfrm>
            <a:off x="4857500" y="5199986"/>
            <a:ext cx="2474844" cy="1246495"/>
          </a:xfrm>
          <a:prstGeom prst="rect">
            <a:avLst/>
          </a:prstGeom>
          <a:noFill/>
        </p:spPr>
        <p:txBody>
          <a:bodyPr wrap="square" rtlCol="0">
            <a:spAutoFit/>
          </a:bodyPr>
          <a:lstStyle/>
          <a:p>
            <a:pPr marL="285750" indent="-285750">
              <a:buFont typeface="Wingdings" panose="05000000000000000000" pitchFamily="2" charset="2"/>
              <a:buChar char="§"/>
            </a:pPr>
            <a:r>
              <a:rPr lang="en-US" sz="1500" dirty="0"/>
              <a:t>Desktop Scenarios</a:t>
            </a:r>
          </a:p>
          <a:p>
            <a:pPr marL="285750" indent="-285750">
              <a:buFont typeface="Wingdings" panose="05000000000000000000" pitchFamily="2" charset="2"/>
              <a:buChar char="§"/>
            </a:pPr>
            <a:r>
              <a:rPr lang="en-US" sz="1500" dirty="0"/>
              <a:t>Native for iOS</a:t>
            </a:r>
          </a:p>
          <a:p>
            <a:pPr marL="285750" indent="-285750">
              <a:buFont typeface="Wingdings" panose="05000000000000000000" pitchFamily="2" charset="2"/>
              <a:buChar char="§"/>
            </a:pPr>
            <a:r>
              <a:rPr lang="en-US" sz="1500" dirty="0"/>
              <a:t>More Advanced Features on the  launchpad and overview pages</a:t>
            </a:r>
          </a:p>
        </p:txBody>
      </p:sp>
      <p:sp>
        <p:nvSpPr>
          <p:cNvPr id="10" name="TextBox 9">
            <a:extLst>
              <a:ext uri="{FF2B5EF4-FFF2-40B4-BE49-F238E27FC236}">
                <a16:creationId xmlns:a16="http://schemas.microsoft.com/office/drawing/2014/main" id="{80DBB3D4-4DDF-435B-8B2A-4113CF0AB30E}"/>
              </a:ext>
            </a:extLst>
          </p:cNvPr>
          <p:cNvSpPr txBox="1"/>
          <p:nvPr/>
        </p:nvSpPr>
        <p:spPr>
          <a:xfrm>
            <a:off x="8448260" y="5187925"/>
            <a:ext cx="3061253" cy="1107996"/>
          </a:xfrm>
          <a:prstGeom prst="rect">
            <a:avLst/>
          </a:prstGeom>
          <a:noFill/>
        </p:spPr>
        <p:txBody>
          <a:bodyPr wrap="square" rtlCol="0">
            <a:spAutoFit/>
          </a:bodyPr>
          <a:lstStyle/>
          <a:p>
            <a:pPr marL="285750" indent="-285750">
              <a:buFont typeface="Wingdings" panose="05000000000000000000" pitchFamily="2" charset="2"/>
              <a:buChar char="§"/>
            </a:pPr>
            <a:r>
              <a:rPr lang="en-US" sz="1600" dirty="0"/>
              <a:t>More Scalable content</a:t>
            </a:r>
          </a:p>
          <a:p>
            <a:pPr marL="285750" indent="-285750">
              <a:buFont typeface="Wingdings" panose="05000000000000000000" pitchFamily="2" charset="2"/>
              <a:buChar char="§"/>
            </a:pPr>
            <a:r>
              <a:rPr lang="en-US" sz="1600" dirty="0"/>
              <a:t>Machine Learning Techniques Implemented</a:t>
            </a:r>
          </a:p>
          <a:p>
            <a:pPr marL="285750" indent="-285750">
              <a:buFont typeface="Wingdings" panose="05000000000000000000" pitchFamily="2" charset="2"/>
              <a:buChar char="§"/>
            </a:pPr>
            <a:r>
              <a:rPr lang="en-US" sz="1600" dirty="0"/>
              <a:t>Native for Android</a:t>
            </a:r>
          </a:p>
        </p:txBody>
      </p:sp>
      <p:sp>
        <p:nvSpPr>
          <p:cNvPr id="11" name="Arrow: Notched Right 10">
            <a:extLst>
              <a:ext uri="{FF2B5EF4-FFF2-40B4-BE49-F238E27FC236}">
                <a16:creationId xmlns:a16="http://schemas.microsoft.com/office/drawing/2014/main" id="{BED6CE96-3DF0-4EE6-A34B-46F54991F934}"/>
              </a:ext>
            </a:extLst>
          </p:cNvPr>
          <p:cNvSpPr/>
          <p:nvPr/>
        </p:nvSpPr>
        <p:spPr>
          <a:xfrm>
            <a:off x="3779892" y="4740247"/>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1" name="Arrow: Notched Right 20">
            <a:extLst>
              <a:ext uri="{FF2B5EF4-FFF2-40B4-BE49-F238E27FC236}">
                <a16:creationId xmlns:a16="http://schemas.microsoft.com/office/drawing/2014/main" id="{6E0AB423-6C07-468A-826C-1CF369E3F4D4}"/>
              </a:ext>
            </a:extLst>
          </p:cNvPr>
          <p:cNvSpPr/>
          <p:nvPr/>
        </p:nvSpPr>
        <p:spPr>
          <a:xfrm>
            <a:off x="7470813" y="4728068"/>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8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JS Basics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Understand some basic coding of JavaScript in the browser Console.</a:t>
            </a:r>
          </a:p>
          <a:p>
            <a:endParaRPr lang="en-US" dirty="0"/>
          </a:p>
          <a:p>
            <a:r>
              <a:rPr lang="en-US" dirty="0"/>
              <a:t>Code link:</a:t>
            </a:r>
          </a:p>
          <a:p>
            <a:pPr marL="285750" indent="-285750">
              <a:buFontTx/>
              <a:buChar char="-"/>
            </a:pPr>
            <a:r>
              <a:rPr lang="en-US" dirty="0"/>
              <a:t>JSBasics</a:t>
            </a:r>
          </a:p>
        </p:txBody>
      </p:sp>
      <p:pic>
        <p:nvPicPr>
          <p:cNvPr id="2050" name="Picture 2">
            <a:extLst>
              <a:ext uri="{FF2B5EF4-FFF2-40B4-BE49-F238E27FC236}">
                <a16:creationId xmlns:a16="http://schemas.microsoft.com/office/drawing/2014/main" id="{E7BB3DEC-666D-42A2-ACF6-B7BD098F1F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710"/>
          <a:stretch/>
        </p:blipFill>
        <p:spPr bwMode="auto">
          <a:xfrm>
            <a:off x="7079769" y="1835459"/>
            <a:ext cx="4105066" cy="374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722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227326" y="4124507"/>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Tree>
    <p:extLst>
      <p:ext uri="{BB962C8B-B14F-4D97-AF65-F5344CB8AC3E}">
        <p14:creationId xmlns:p14="http://schemas.microsoft.com/office/powerpoint/2010/main" val="23525404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Apply JavaScript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pPr algn="just"/>
            <a:r>
              <a:rPr lang="en-US" dirty="0"/>
              <a:t>JavaScript can be applied to an HTML Page in three ways</a:t>
            </a:r>
          </a:p>
          <a:p>
            <a:pPr marL="342900" indent="-342900" algn="just">
              <a:buAutoNum type="arabicPeriod"/>
            </a:pPr>
            <a:r>
              <a:rPr lang="en-US" sz="1800" b="1" dirty="0">
                <a:solidFill>
                  <a:schemeClr val="accent6"/>
                </a:solidFill>
              </a:rPr>
              <a:t>Inline JS </a:t>
            </a:r>
            <a:r>
              <a:rPr lang="en-US" sz="1800" dirty="0"/>
              <a:t>– The script code is applied at html element level using </a:t>
            </a:r>
            <a:r>
              <a:rPr lang="en-US" sz="1800" dirty="0">
                <a:hlinkClick r:id="rId2"/>
              </a:rPr>
              <a:t>events</a:t>
            </a:r>
            <a:r>
              <a:rPr lang="en-US" sz="1800" dirty="0"/>
              <a:t> e.g., onclick, ondblclick, onhover, onkeypress. This is not recommended as its not reusable.</a:t>
            </a:r>
          </a:p>
          <a:p>
            <a:pPr marL="342900" indent="-342900" algn="just">
              <a:buAutoNum type="arabicPeriod"/>
            </a:pPr>
            <a:r>
              <a:rPr lang="en-US" sz="1800" b="1" dirty="0">
                <a:solidFill>
                  <a:schemeClr val="accent6"/>
                </a:solidFill>
              </a:rPr>
              <a:t>Internal JS </a:t>
            </a:r>
            <a:r>
              <a:rPr lang="en-US" sz="1800" dirty="0"/>
              <a:t>– We write script code inside a </a:t>
            </a:r>
            <a:r>
              <a:rPr lang="en-US" sz="1800" b="1" dirty="0"/>
              <a:t>script </a:t>
            </a:r>
            <a:r>
              <a:rPr lang="en-US" sz="1800" dirty="0"/>
              <a:t>tag. We can use functions for that. There are 2 types of function. Which means it is reusable.</a:t>
            </a:r>
          </a:p>
          <a:p>
            <a:pPr marL="342900" indent="-342900" algn="just">
              <a:buAutoNum type="arabicPeriod"/>
            </a:pPr>
            <a:r>
              <a:rPr lang="en-US" sz="1800" b="1" dirty="0">
                <a:solidFill>
                  <a:schemeClr val="accent6"/>
                </a:solidFill>
              </a:rPr>
              <a:t>External JS </a:t>
            </a:r>
            <a:r>
              <a:rPr lang="en-US" sz="1800" dirty="0"/>
              <a:t>–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a:endParaRPr lang="en-US" dirty="0"/>
          </a:p>
          <a:p>
            <a:pPr algn="just"/>
            <a:r>
              <a:rPr lang="en-US" dirty="0"/>
              <a:t>List of JavaScript Events: </a:t>
            </a:r>
          </a:p>
          <a:p>
            <a:pPr algn="just"/>
            <a:r>
              <a:rPr lang="en-US" dirty="0">
                <a:hlinkClick r:id="rId2"/>
              </a:rPr>
              <a:t>https://www.w3schools.com/jsref/dom_obj_event.asp</a:t>
            </a:r>
            <a:endParaRPr lang="en-US" dirty="0"/>
          </a:p>
          <a:p>
            <a:pPr algn="just"/>
            <a:endParaRPr lang="en-US" dirty="0"/>
          </a:p>
          <a:p>
            <a:pPr algn="just"/>
            <a:endParaRPr lang="en-US" dirty="0"/>
          </a:p>
          <a:p>
            <a:pPr algn="just"/>
            <a:r>
              <a:rPr lang="en-US" b="1" dirty="0">
                <a:solidFill>
                  <a:schemeClr val="accent6"/>
                </a:solidFill>
              </a:rPr>
              <a:t>document:</a:t>
            </a:r>
            <a:r>
              <a:rPr lang="en-US" dirty="0"/>
              <a:t> </a:t>
            </a:r>
            <a:r>
              <a:rPr lang="en-US" sz="1800" b="1" dirty="0"/>
              <a:t>document </a:t>
            </a:r>
            <a:r>
              <a:rPr lang="en-US" sz="1800" dirty="0"/>
              <a:t>is the object of DOM, it is used to access the DOM elements easily. It’ll provide ready to use API (functions) which are built in to access objects of DOM elements (html element).</a:t>
            </a:r>
          </a:p>
          <a:p>
            <a:pPr algn="just"/>
            <a:r>
              <a:rPr lang="en-US" sz="1800" b="1" dirty="0"/>
              <a:t>getElement</a:t>
            </a:r>
            <a:r>
              <a:rPr lang="en-US" sz="1800" b="1" dirty="0">
                <a:solidFill>
                  <a:srgbClr val="FF0000"/>
                </a:solidFill>
              </a:rPr>
              <a:t>s</a:t>
            </a:r>
            <a:r>
              <a:rPr lang="en-US" sz="1800" b="1" dirty="0"/>
              <a:t>ByClassName</a:t>
            </a:r>
          </a:p>
          <a:p>
            <a:pPr algn="just"/>
            <a:r>
              <a:rPr lang="en-US" sz="1800" b="1" dirty="0"/>
              <a:t>getElement</a:t>
            </a:r>
            <a:r>
              <a:rPr lang="en-US" sz="1800" b="1" dirty="0">
                <a:solidFill>
                  <a:srgbClr val="FF0000"/>
                </a:solidFill>
              </a:rPr>
              <a:t>s</a:t>
            </a:r>
            <a:r>
              <a:rPr lang="en-US" sz="1800" b="1" dirty="0"/>
              <a:t>ByTagName</a:t>
            </a:r>
          </a:p>
          <a:p>
            <a:pPr algn="just"/>
            <a:r>
              <a:rPr lang="en-US" sz="1800" b="1" dirty="0"/>
              <a:t>getElementById</a:t>
            </a:r>
            <a:endParaRPr lang="en-US" sz="1800" dirty="0"/>
          </a:p>
          <a:p>
            <a:pPr algn="just"/>
            <a:endParaRPr lang="en-US" dirty="0"/>
          </a:p>
        </p:txBody>
      </p:sp>
    </p:spTree>
    <p:extLst>
      <p:ext uri="{BB962C8B-B14F-4D97-AF65-F5344CB8AC3E}">
        <p14:creationId xmlns:p14="http://schemas.microsoft.com/office/powerpoint/2010/main" val="25387536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Inline and Internal JS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r>
              <a:rPr lang="en-US" dirty="0"/>
              <a:t>Now will apply JavaScript to our HTML page using the Inline and Internal method.</a:t>
            </a:r>
          </a:p>
          <a:p>
            <a:r>
              <a:rPr lang="en-US" dirty="0"/>
              <a:t>For this exercise we will create a new file named </a:t>
            </a:r>
            <a:r>
              <a:rPr lang="en-US" b="1" dirty="0"/>
              <a:t>JSBasics.html </a:t>
            </a:r>
            <a:r>
              <a:rPr lang="en-US" dirty="0"/>
              <a:t>in our current folder.</a:t>
            </a:r>
          </a:p>
          <a:p>
            <a:r>
              <a:rPr lang="en-US" b="1" dirty="0">
                <a:solidFill>
                  <a:schemeClr val="accent6"/>
                </a:solidFill>
              </a:rPr>
              <a:t>Part 1: Inline JS</a:t>
            </a:r>
          </a:p>
          <a:p>
            <a:r>
              <a:rPr lang="en-US" dirty="0"/>
              <a:t>We will create a button in the HTML page using the &lt;button&gt; tag and on press of that button we will show an alert message to the user.</a:t>
            </a:r>
          </a:p>
          <a:p>
            <a:endParaRPr lang="en-US" dirty="0"/>
          </a:p>
          <a:p>
            <a:r>
              <a:rPr lang="en-US" dirty="0"/>
              <a:t>Code Link: </a:t>
            </a:r>
          </a:p>
          <a:p>
            <a:pPr marL="285750" indent="-285750">
              <a:buFontTx/>
              <a:buChar char="-"/>
            </a:pPr>
            <a:r>
              <a:rPr lang="en-US" dirty="0"/>
              <a:t>JSBasics.html</a:t>
            </a:r>
          </a:p>
          <a:p>
            <a:endParaRPr lang="en-US" dirty="0"/>
          </a:p>
          <a:p>
            <a:pPr marL="285750" indent="-285750">
              <a:buFontTx/>
              <a:buChar char="-"/>
            </a:pPr>
            <a:endParaRPr lang="en-US" dirty="0"/>
          </a:p>
          <a:p>
            <a:r>
              <a:rPr lang="en-US" b="1" dirty="0">
                <a:solidFill>
                  <a:schemeClr val="accent6"/>
                </a:solidFill>
              </a:rPr>
              <a:t>Part 2: Internal JS</a:t>
            </a:r>
          </a:p>
          <a:p>
            <a:r>
              <a:rPr lang="en-US" dirty="0"/>
              <a:t>We will create to a form using the &lt;label&gt; and &lt;input&gt; tag in the page. It will have a username and password field. When  the user enter the same value in  both of the field and press the login button show success to the user else show error.</a:t>
            </a:r>
          </a:p>
          <a:p>
            <a:endParaRPr lang="en-US" dirty="0"/>
          </a:p>
          <a:p>
            <a:r>
              <a:rPr lang="en-US" dirty="0"/>
              <a:t>Code Link:</a:t>
            </a:r>
          </a:p>
          <a:p>
            <a:pPr marL="285750" indent="-285750">
              <a:buFontTx/>
              <a:buChar char="-"/>
            </a:pPr>
            <a:r>
              <a:rPr lang="en-US" dirty="0"/>
              <a:t>JSBasics.html</a:t>
            </a:r>
          </a:p>
        </p:txBody>
      </p:sp>
    </p:spTree>
    <p:extLst>
      <p:ext uri="{BB962C8B-B14F-4D97-AF65-F5344CB8AC3E}">
        <p14:creationId xmlns:p14="http://schemas.microsoft.com/office/powerpoint/2010/main" val="37804248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CSS at runtime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will change the style properties of the elements in the HTML page at the runtime.</a:t>
            </a:r>
          </a:p>
          <a:p>
            <a:r>
              <a:rPr lang="en-US" dirty="0"/>
              <a:t>For this we will add a </a:t>
            </a:r>
            <a:r>
              <a:rPr lang="en-US" b="1" dirty="0"/>
              <a:t>Magic</a:t>
            </a:r>
            <a:r>
              <a:rPr lang="en-US" dirty="0"/>
              <a:t> Button on the page, on press of that we will change the color of the box-content.</a:t>
            </a:r>
          </a:p>
          <a:p>
            <a:endParaRPr lang="en-US" dirty="0"/>
          </a:p>
          <a:p>
            <a:endParaRPr lang="en-US" dirty="0"/>
          </a:p>
          <a:p>
            <a:r>
              <a:rPr lang="en-US" dirty="0"/>
              <a:t>Code Link:</a:t>
            </a:r>
          </a:p>
          <a:p>
            <a:pPr marL="285750" indent="-285750">
              <a:buFontTx/>
              <a:buChar char="-"/>
            </a:pPr>
            <a:r>
              <a:rPr lang="en-US" dirty="0"/>
              <a:t>JSBascis.html</a:t>
            </a:r>
          </a:p>
        </p:txBody>
      </p:sp>
      <p:pic>
        <p:nvPicPr>
          <p:cNvPr id="4" name="Picture 3">
            <a:extLst>
              <a:ext uri="{FF2B5EF4-FFF2-40B4-BE49-F238E27FC236}">
                <a16:creationId xmlns:a16="http://schemas.microsoft.com/office/drawing/2014/main" id="{4B0BF18B-15B0-430B-B516-1ED5DC680778}"/>
              </a:ext>
            </a:extLst>
          </p:cNvPr>
          <p:cNvPicPr>
            <a:picLocks noChangeAspect="1"/>
          </p:cNvPicPr>
          <p:nvPr/>
        </p:nvPicPr>
        <p:blipFill>
          <a:blip r:embed="rId2"/>
          <a:stretch>
            <a:fillRect/>
          </a:stretch>
        </p:blipFill>
        <p:spPr>
          <a:xfrm>
            <a:off x="6561574" y="4072763"/>
            <a:ext cx="5177453" cy="22472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E82F929-D20B-4CA6-B0E0-66269932859F}"/>
              </a:ext>
            </a:extLst>
          </p:cNvPr>
          <p:cNvPicPr>
            <a:picLocks noChangeAspect="1"/>
          </p:cNvPicPr>
          <p:nvPr/>
        </p:nvPicPr>
        <p:blipFill>
          <a:blip r:embed="rId3"/>
          <a:stretch>
            <a:fillRect/>
          </a:stretch>
        </p:blipFill>
        <p:spPr>
          <a:xfrm>
            <a:off x="6561574" y="1587644"/>
            <a:ext cx="5177452" cy="2171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91792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Dynamic Content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see how to add content dynamically to our HTML page at runtime.</a:t>
            </a:r>
          </a:p>
          <a:p>
            <a:endParaRPr lang="en-US" dirty="0"/>
          </a:p>
          <a:p>
            <a:r>
              <a:rPr lang="en-US" dirty="0"/>
              <a:t>For this we will add a new input field and a button to the page and on press of the button whatever is written in the input field will be printed on the page.</a:t>
            </a:r>
          </a:p>
          <a:p>
            <a:endParaRPr lang="en-US" dirty="0"/>
          </a:p>
          <a:p>
            <a:r>
              <a:rPr lang="en-US" dirty="0"/>
              <a:t>Code Link:</a:t>
            </a:r>
          </a:p>
          <a:p>
            <a:pPr marL="285750" indent="-285750">
              <a:buFontTx/>
              <a:buChar char="-"/>
            </a:pPr>
            <a:r>
              <a:rPr lang="en-US" dirty="0"/>
              <a:t>JSBasics.html</a:t>
            </a:r>
          </a:p>
        </p:txBody>
      </p:sp>
    </p:spTree>
    <p:extLst>
      <p:ext uri="{BB962C8B-B14F-4D97-AF65-F5344CB8AC3E}">
        <p14:creationId xmlns:p14="http://schemas.microsoft.com/office/powerpoint/2010/main" val="40592483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Debugging</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our code, press </a:t>
            </a:r>
            <a:r>
              <a:rPr lang="en-US" sz="1799" b="1" dirty="0">
                <a:solidFill>
                  <a:schemeClr val="accent6"/>
                </a:solidFill>
                <a:latin typeface="Calibri"/>
              </a:rPr>
              <a:t>F12</a:t>
            </a:r>
            <a:r>
              <a:rPr lang="en-US" sz="1799" dirty="0">
                <a:solidFill>
                  <a:prstClr val="black"/>
                </a:solidFill>
                <a:latin typeface="Calibri"/>
              </a:rPr>
              <a:t> in browser window and go to the </a:t>
            </a:r>
            <a:r>
              <a:rPr lang="en-US" sz="1799" b="1" dirty="0">
                <a:solidFill>
                  <a:schemeClr val="accent6"/>
                </a:solidFill>
                <a:latin typeface="Calibri"/>
              </a:rPr>
              <a:t>Source</a:t>
            </a:r>
            <a:r>
              <a:rPr lang="en-US" sz="1799" dirty="0">
                <a:solidFill>
                  <a:prstClr val="black"/>
                </a:solidFill>
                <a:latin typeface="Calibri"/>
              </a:rPr>
              <a:t> tab. In source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shown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2"/>
          <a:stretch>
            <a:fillRect/>
          </a:stretch>
        </p:blipFill>
        <p:spPr>
          <a:xfrm>
            <a:off x="1018307" y="5935056"/>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pPr algn="just"/>
            <a:r>
              <a:rPr lang="en-US" dirty="0"/>
              <a:t>There are several tabs in the console, while working on the application we are mainly focused on Console, Elements, Source and Network Tab. </a:t>
            </a:r>
          </a:p>
          <a:p>
            <a:pPr algn="just"/>
            <a:r>
              <a:rPr lang="en-US" b="1" dirty="0">
                <a:solidFill>
                  <a:schemeClr val="accent6"/>
                </a:solidFill>
              </a:rPr>
              <a:t>Console</a:t>
            </a:r>
            <a:r>
              <a:rPr lang="en-US" dirty="0"/>
              <a:t>: It is the place where we run the JavaScript Code and Print the output for testing and Debugging</a:t>
            </a:r>
          </a:p>
          <a:p>
            <a:pPr algn="just"/>
            <a:r>
              <a:rPr lang="en-US" b="1" dirty="0">
                <a:solidFill>
                  <a:schemeClr val="accent6"/>
                </a:solidFill>
              </a:rPr>
              <a:t>Elements</a:t>
            </a:r>
            <a:r>
              <a:rPr lang="en-US" dirty="0"/>
              <a:t>: It shows the DOM of the current page open in browser.</a:t>
            </a:r>
          </a:p>
          <a:p>
            <a:pPr algn="just"/>
            <a:r>
              <a:rPr lang="en-US" b="1" dirty="0">
                <a:solidFill>
                  <a:schemeClr val="accent6"/>
                </a:solidFill>
              </a:rPr>
              <a:t>Source</a:t>
            </a:r>
            <a:r>
              <a:rPr lang="en-US" dirty="0"/>
              <a:t>: All the JavaScript code of the app or page will be visible here. We can also debug the code form here.</a:t>
            </a:r>
          </a:p>
          <a:p>
            <a:pPr algn="just"/>
            <a:r>
              <a:rPr lang="en-US" b="1" dirty="0">
                <a:solidFill>
                  <a:schemeClr val="accent6"/>
                </a:solidFill>
              </a:rPr>
              <a:t>Network</a:t>
            </a:r>
            <a:r>
              <a:rPr lang="en-US" b="1" dirty="0"/>
              <a:t>: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4" name="TextBox 3">
            <a:extLst>
              <a:ext uri="{FF2B5EF4-FFF2-40B4-BE49-F238E27FC236}">
                <a16:creationId xmlns:a16="http://schemas.microsoft.com/office/drawing/2014/main" id="{6D14AFF5-D0E0-47ED-9FBA-C568D85909F4}"/>
              </a:ext>
            </a:extLst>
          </p:cNvPr>
          <p:cNvSpPr txBox="1"/>
          <p:nvPr/>
        </p:nvSpPr>
        <p:spPr>
          <a:xfrm>
            <a:off x="5667015" y="5671838"/>
            <a:ext cx="2070944" cy="276999"/>
          </a:xfrm>
          <a:prstGeom prst="rect">
            <a:avLst/>
          </a:prstGeom>
          <a:noFill/>
        </p:spPr>
        <p:txBody>
          <a:bodyPr wrap="square" rtlCol="0">
            <a:spAutoFit/>
          </a:bodyPr>
          <a:lstStyle/>
          <a:p>
            <a:r>
              <a:rPr lang="en-US" sz="1200" b="1"/>
              <a:t>Callback</a:t>
            </a:r>
            <a:endParaRPr lang="en-US" sz="1200" b="1" dirty="0"/>
          </a:p>
        </p:txBody>
      </p:sp>
    </p:spTree>
    <p:extLst>
      <p:ext uri="{BB962C8B-B14F-4D97-AF65-F5344CB8AC3E}">
        <p14:creationId xmlns:p14="http://schemas.microsoft.com/office/powerpoint/2010/main" val="724643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jQuery</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89"/>
            <a:ext cx="11161643" cy="5770426"/>
          </a:xfrm>
          <a:prstGeom prst="rect">
            <a:avLst/>
          </a:prstGeom>
          <a:noFill/>
        </p:spPr>
        <p:txBody>
          <a:bodyPr wrap="square" rtlCol="0">
            <a:spAutoFit/>
          </a:bodyPr>
          <a:lstStyle/>
          <a:p>
            <a:pPr marL="285750" indent="-285750">
              <a:buFont typeface="Wingdings" panose="05000000000000000000" pitchFamily="2" charset="2"/>
              <a:buChar char="§"/>
            </a:pPr>
            <a:r>
              <a:rPr lang="en-US" dirty="0"/>
              <a:t>jQuery is a java script library, which is </a:t>
            </a:r>
            <a:r>
              <a:rPr lang="en-US" sz="1799" dirty="0">
                <a:solidFill>
                  <a:prstClr val="black"/>
                </a:solidFill>
                <a:latin typeface="Calibri"/>
              </a:rPr>
              <a:t>used to simplify our JS code.</a:t>
            </a:r>
          </a:p>
          <a:p>
            <a:pPr marL="285750" indent="-285750">
              <a:buFont typeface="Wingdings" panose="05000000000000000000" pitchFamily="2" charset="2"/>
              <a:buChar char="§"/>
            </a:pPr>
            <a:r>
              <a:rPr lang="en-US" dirty="0"/>
              <a:t>The moto is to minimize JS code size. </a:t>
            </a:r>
          </a:p>
          <a:p>
            <a:endParaRPr lang="en-US" dirty="0"/>
          </a:p>
          <a:p>
            <a:r>
              <a:rPr lang="en-US" b="1" dirty="0"/>
              <a:t>Why we use jQuery?</a:t>
            </a:r>
          </a:p>
          <a:p>
            <a:pPr marL="342900" indent="-342900">
              <a:lnSpc>
                <a:spcPct val="150000"/>
              </a:lnSpc>
              <a:buFont typeface="Wingdings" panose="05000000000000000000" pitchFamily="2" charset="2"/>
              <a:buChar char="§"/>
            </a:pPr>
            <a:r>
              <a:rPr lang="en-US" dirty="0"/>
              <a:t>It’s free to use (Open Source)</a:t>
            </a:r>
          </a:p>
          <a:p>
            <a:pPr marL="342900" indent="-342900">
              <a:lnSpc>
                <a:spcPct val="150000"/>
              </a:lnSpc>
              <a:buFont typeface="Wingdings" panose="05000000000000000000" pitchFamily="2" charset="2"/>
              <a:buChar char="§"/>
            </a:pPr>
            <a:r>
              <a:rPr lang="en-US" dirty="0"/>
              <a:t>Used by top software companies like google, Netflix, etc.</a:t>
            </a:r>
          </a:p>
          <a:p>
            <a:pPr marL="342900" indent="-342900">
              <a:lnSpc>
                <a:spcPct val="150000"/>
              </a:lnSpc>
              <a:buFont typeface="Wingdings" panose="05000000000000000000" pitchFamily="2" charset="2"/>
              <a:buChar char="§"/>
            </a:pPr>
            <a:r>
              <a:rPr lang="en-US" dirty="0"/>
              <a:t>Light weight JS library</a:t>
            </a:r>
          </a:p>
          <a:p>
            <a:pPr marL="342900" indent="-342900">
              <a:lnSpc>
                <a:spcPct val="150000"/>
              </a:lnSpc>
              <a:buFont typeface="Wingdings" panose="05000000000000000000" pitchFamily="2" charset="2"/>
              <a:buChar char="§"/>
            </a:pPr>
            <a:r>
              <a:rPr lang="en-US" b="0" i="0" dirty="0">
                <a:solidFill>
                  <a:srgbClr val="000000"/>
                </a:solidFill>
                <a:effectLst/>
              </a:rPr>
              <a:t>jQuery greatly simplifies JavaScript programming.</a:t>
            </a:r>
            <a:endParaRPr lang="en-US" dirty="0"/>
          </a:p>
          <a:p>
            <a:pPr marL="342900" indent="-342900">
              <a:lnSpc>
                <a:spcPct val="150000"/>
              </a:lnSpc>
              <a:buFont typeface="Wingdings" panose="05000000000000000000" pitchFamily="2" charset="2"/>
              <a:buChar char="§"/>
            </a:pPr>
            <a:r>
              <a:rPr lang="en-US" dirty="0"/>
              <a:t>Available on internet</a:t>
            </a:r>
          </a:p>
          <a:p>
            <a:pPr marL="342900" indent="-342900">
              <a:lnSpc>
                <a:spcPct val="150000"/>
              </a:lnSpc>
              <a:buFont typeface="Wingdings" panose="05000000000000000000" pitchFamily="2" charset="2"/>
              <a:buChar char="§"/>
            </a:pPr>
            <a:r>
              <a:rPr lang="en-US" dirty="0"/>
              <a:t>Purpose is to </a:t>
            </a:r>
            <a:r>
              <a:rPr lang="en-US" b="1" dirty="0"/>
              <a:t>write less and do more</a:t>
            </a:r>
          </a:p>
          <a:p>
            <a:pPr marL="342900" indent="-342900">
              <a:lnSpc>
                <a:spcPct val="150000"/>
              </a:lnSpc>
              <a:buFont typeface="Wingdings" panose="05000000000000000000" pitchFamily="2" charset="2"/>
              <a:buChar char="§"/>
            </a:pPr>
            <a:r>
              <a:rPr lang="en-US" dirty="0"/>
              <a:t>Industry standard</a:t>
            </a:r>
          </a:p>
          <a:p>
            <a:endParaRPr lang="en-US" b="1" dirty="0"/>
          </a:p>
          <a:p>
            <a:r>
              <a:rPr lang="en-US" b="1" dirty="0"/>
              <a:t>How to use?</a:t>
            </a:r>
          </a:p>
          <a:p>
            <a:pPr marL="342900" indent="-342900" defTabSz="914126">
              <a:buAutoNum type="arabicPeriod"/>
            </a:pPr>
            <a:r>
              <a:rPr lang="en-US" sz="1799" dirty="0">
                <a:solidFill>
                  <a:prstClr val="black"/>
                </a:solidFill>
                <a:latin typeface="Calibri"/>
              </a:rPr>
              <a:t>Download the jQuery library and keep it in our project, just like we use </a:t>
            </a:r>
            <a:r>
              <a:rPr lang="en-US" dirty="0"/>
              <a:t>util/mycode.js</a:t>
            </a:r>
          </a:p>
          <a:p>
            <a:pPr marL="342900" indent="-342900" defTabSz="914126">
              <a:buAutoNum type="arabicPeriod"/>
            </a:pPr>
            <a:r>
              <a:rPr lang="en-US" sz="1799" dirty="0">
                <a:solidFill>
                  <a:prstClr val="black"/>
                </a:solidFill>
                <a:latin typeface="Calibri"/>
              </a:rPr>
              <a:t>Reference jQuery from CDN (Content Distribution/Delivery Network) – directly reference it from internet</a:t>
            </a:r>
          </a:p>
          <a:p>
            <a:pPr marL="342900" indent="-342900" defTabSz="914126">
              <a:buAutoNum type="arabicPeriod"/>
            </a:pPr>
            <a:endParaRPr lang="en-US" sz="1799" dirty="0">
              <a:solidFill>
                <a:prstClr val="black"/>
              </a:solidFill>
              <a:latin typeface="Calibri"/>
            </a:endParaRPr>
          </a:p>
          <a:p>
            <a:pPr defTabSz="914126"/>
            <a:r>
              <a:rPr lang="en-US" sz="1799" b="1" dirty="0">
                <a:solidFill>
                  <a:prstClr val="black"/>
                </a:solidFill>
                <a:latin typeface="Calibri"/>
              </a:rPr>
              <a:t>Documentation of jQuery is available @ </a:t>
            </a:r>
            <a:r>
              <a:rPr lang="en-US" sz="1799" b="1" dirty="0">
                <a:solidFill>
                  <a:prstClr val="black"/>
                </a:solidFill>
                <a:latin typeface="Calibri"/>
                <a:hlinkClick r:id="rId2"/>
              </a:rPr>
              <a:t>https://jquery.com</a:t>
            </a:r>
            <a:endParaRPr lang="en-US" sz="1799" b="1" dirty="0">
              <a:solidFill>
                <a:prstClr val="black"/>
              </a:solidFill>
              <a:latin typeface="Calibri"/>
            </a:endParaRPr>
          </a:p>
        </p:txBody>
      </p:sp>
      <p:pic>
        <p:nvPicPr>
          <p:cNvPr id="7" name="Picture 2">
            <a:extLst>
              <a:ext uri="{FF2B5EF4-FFF2-40B4-BE49-F238E27FC236}">
                <a16:creationId xmlns:a16="http://schemas.microsoft.com/office/drawing/2014/main" id="{1A55B884-CA4F-4BB6-B801-3B71E35302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8577" y="837427"/>
            <a:ext cx="4210814" cy="229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670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Syntax of jQuery</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0444943" cy="4342856"/>
          </a:xfrm>
          <a:prstGeom prst="rect">
            <a:avLst/>
          </a:prstGeom>
          <a:noFill/>
        </p:spPr>
        <p:txBody>
          <a:bodyPr wrap="square" rtlCol="0">
            <a:spAutoFit/>
          </a:bodyPr>
          <a:lstStyle/>
          <a:p>
            <a:pPr algn="just"/>
            <a:r>
              <a:rPr lang="en-US" b="0" i="0" dirty="0">
                <a:solidFill>
                  <a:srgbClr val="000000"/>
                </a:solidFill>
                <a:effectLst/>
              </a:rPr>
              <a:t>The jQuery syntax is tailor-made for </a:t>
            </a:r>
            <a:r>
              <a:rPr lang="en-US" b="1" i="0" dirty="0">
                <a:solidFill>
                  <a:srgbClr val="000000"/>
                </a:solidFill>
                <a:effectLst/>
              </a:rPr>
              <a:t>selecting</a:t>
            </a:r>
            <a:r>
              <a:rPr lang="en-US" b="0" i="0" dirty="0">
                <a:solidFill>
                  <a:srgbClr val="000000"/>
                </a:solidFill>
                <a:effectLst/>
              </a:rPr>
              <a:t> HTML elements and performing some </a:t>
            </a:r>
            <a:r>
              <a:rPr lang="en-US" b="1" i="0" dirty="0">
                <a:solidFill>
                  <a:srgbClr val="000000"/>
                </a:solidFill>
                <a:effectLst/>
              </a:rPr>
              <a:t>action</a:t>
            </a:r>
            <a:r>
              <a:rPr lang="en-US" b="0" i="0" dirty="0">
                <a:solidFill>
                  <a:srgbClr val="000000"/>
                </a:solidFill>
                <a:effectLst/>
              </a:rPr>
              <a:t> on the element(s).</a:t>
            </a:r>
          </a:p>
          <a:p>
            <a:pPr algn="just"/>
            <a:r>
              <a:rPr lang="en-US" b="0" i="0" dirty="0">
                <a:solidFill>
                  <a:srgbClr val="000000"/>
                </a:solidFill>
                <a:effectLst/>
              </a:rPr>
              <a:t>Basic syntax is: </a:t>
            </a:r>
          </a:p>
          <a:p>
            <a:pPr algn="just"/>
            <a:r>
              <a:rPr lang="en-US" dirty="0">
                <a:solidFill>
                  <a:srgbClr val="000000"/>
                </a:solidFill>
              </a:rPr>
              <a:t>	</a:t>
            </a:r>
            <a:r>
              <a:rPr lang="en-US" b="1" i="0" dirty="0">
                <a:solidFill>
                  <a:schemeClr val="accent6"/>
                </a:solidFill>
                <a:effectLst/>
              </a:rPr>
              <a:t>$(</a:t>
            </a:r>
            <a:r>
              <a:rPr lang="en-US" b="1" i="1" dirty="0">
                <a:solidFill>
                  <a:schemeClr val="accent6"/>
                </a:solidFill>
                <a:effectLst/>
              </a:rPr>
              <a:t>selector</a:t>
            </a:r>
            <a:r>
              <a:rPr lang="en-US" b="1" i="0" dirty="0">
                <a:solidFill>
                  <a:schemeClr val="accent6"/>
                </a:solidFill>
                <a:effectLst/>
              </a:rPr>
              <a:t>).</a:t>
            </a:r>
            <a:r>
              <a:rPr lang="en-US" b="1" i="1" dirty="0">
                <a:solidFill>
                  <a:schemeClr val="accent6"/>
                </a:solidFill>
                <a:effectLst/>
              </a:rPr>
              <a:t>action</a:t>
            </a:r>
            <a:r>
              <a:rPr lang="en-US" b="1" i="0" dirty="0">
                <a:solidFill>
                  <a:schemeClr val="accent6"/>
                </a:solidFill>
                <a:effectLst/>
              </a:rPr>
              <a:t>()</a:t>
            </a:r>
          </a:p>
          <a:p>
            <a:pPr algn="just"/>
            <a:endParaRPr lang="en-US" b="1" dirty="0">
              <a:solidFill>
                <a:srgbClr val="000000"/>
              </a:solidFill>
            </a:endParaRPr>
          </a:p>
          <a:p>
            <a:pPr marL="285750" indent="-285750" algn="just">
              <a:buFont typeface="Wingdings" panose="05000000000000000000" pitchFamily="2" charset="2"/>
              <a:buChar char="§"/>
            </a:pPr>
            <a:r>
              <a:rPr lang="en-US" b="1" dirty="0">
                <a:solidFill>
                  <a:schemeClr val="accent6"/>
                </a:solidFill>
              </a:rPr>
              <a:t>$</a:t>
            </a:r>
            <a:r>
              <a:rPr lang="en-US" b="1" dirty="0">
                <a:solidFill>
                  <a:srgbClr val="000000"/>
                </a:solidFill>
              </a:rPr>
              <a:t> </a:t>
            </a:r>
            <a:r>
              <a:rPr lang="en-US" dirty="0">
                <a:solidFill>
                  <a:srgbClr val="000000"/>
                </a:solidFill>
              </a:rPr>
              <a:t>sign indicated to the browser that we want to use jQuery.</a:t>
            </a:r>
          </a:p>
          <a:p>
            <a:pPr marL="285750" indent="-285750" algn="just">
              <a:buFont typeface="Wingdings" panose="05000000000000000000" pitchFamily="2" charset="2"/>
              <a:buChar char="§"/>
            </a:pPr>
            <a:endParaRPr lang="en-US" dirty="0">
              <a:solidFill>
                <a:srgbClr val="000000"/>
              </a:solidFill>
            </a:endParaRPr>
          </a:p>
          <a:p>
            <a:pPr marL="285750" indent="-285750" algn="just">
              <a:buFont typeface="Wingdings" panose="05000000000000000000" pitchFamily="2" charset="2"/>
              <a:buChar char="§"/>
            </a:pPr>
            <a:r>
              <a:rPr lang="en-US" dirty="0">
                <a:solidFill>
                  <a:schemeClr val="accent6"/>
                </a:solidFill>
              </a:rPr>
              <a:t>selector</a:t>
            </a:r>
            <a:r>
              <a:rPr lang="en-US" dirty="0">
                <a:solidFill>
                  <a:srgbClr val="000000"/>
                </a:solidFill>
              </a:rPr>
              <a:t>: selector is same what we have seen in CSS i.e., </a:t>
            </a:r>
            <a:r>
              <a:rPr lang="en-US" b="1" dirty="0">
                <a:solidFill>
                  <a:schemeClr val="accent6"/>
                </a:solidFill>
              </a:rPr>
              <a:t>#id</a:t>
            </a:r>
            <a:r>
              <a:rPr lang="en-US" dirty="0">
                <a:solidFill>
                  <a:srgbClr val="000000"/>
                </a:solidFill>
              </a:rPr>
              <a:t>, </a:t>
            </a:r>
            <a:r>
              <a:rPr lang="en-US" b="1" dirty="0">
                <a:solidFill>
                  <a:schemeClr val="accent6"/>
                </a:solidFill>
              </a:rPr>
              <a:t>.class</a:t>
            </a:r>
            <a:r>
              <a:rPr lang="en-US" dirty="0">
                <a:solidFill>
                  <a:srgbClr val="000000"/>
                </a:solidFill>
              </a:rPr>
              <a:t>, </a:t>
            </a:r>
            <a:r>
              <a:rPr lang="en-US" b="1" dirty="0">
                <a:solidFill>
                  <a:schemeClr val="accent6"/>
                </a:solidFill>
              </a:rPr>
              <a:t>tagName</a:t>
            </a:r>
          </a:p>
          <a:p>
            <a:pPr marL="285750" indent="-285750" algn="just">
              <a:buFont typeface="Wingdings" panose="05000000000000000000" pitchFamily="2" charset="2"/>
              <a:buChar char="§"/>
            </a:pPr>
            <a:endParaRPr lang="en-US" dirty="0">
              <a:solidFill>
                <a:schemeClr val="accent6"/>
              </a:solidFill>
            </a:endParaRPr>
          </a:p>
          <a:p>
            <a:pPr marL="285750" indent="-285750" algn="just">
              <a:buFont typeface="Wingdings" panose="05000000000000000000" pitchFamily="2" charset="2"/>
              <a:buChar char="§"/>
            </a:pPr>
            <a:r>
              <a:rPr lang="en-US" dirty="0">
                <a:solidFill>
                  <a:schemeClr val="accent6"/>
                </a:solidFill>
              </a:rPr>
              <a:t>Action(): </a:t>
            </a:r>
            <a:r>
              <a:rPr lang="en-US" dirty="0"/>
              <a:t>It is a JavaScript Event or Action which we want to perform on the selected element.</a:t>
            </a:r>
          </a:p>
          <a:p>
            <a:pPr marL="285750" indent="-285750" algn="just">
              <a:buFont typeface="Wingdings" panose="05000000000000000000" pitchFamily="2" charset="2"/>
              <a:buChar char="§"/>
            </a:pPr>
            <a:endParaRPr lang="en-US" dirty="0"/>
          </a:p>
          <a:p>
            <a:pPr algn="just"/>
            <a:r>
              <a:rPr lang="en-US" dirty="0"/>
              <a:t>Example:</a:t>
            </a:r>
          </a:p>
          <a:p>
            <a:pPr lvl="1" eaLnBrk="0" fontAlgn="base" hangingPunct="0">
              <a:lnSpc>
                <a:spcPct val="150000"/>
              </a:lnSpc>
              <a:spcBef>
                <a:spcPct val="0"/>
              </a:spcBef>
              <a:spcAft>
                <a:spcPct val="0"/>
              </a:spcAft>
            </a:pPr>
            <a:r>
              <a:rPr kumimoji="0" lang="en-US" altLang="en-US" b="0" i="0" u="none" strike="noStrike" cap="none" normalizeH="0" baseline="0" dirty="0">
                <a:ln>
                  <a:noFill/>
                </a:ln>
                <a:solidFill>
                  <a:schemeClr val="accent6"/>
                </a:solidFill>
                <a:effectLst/>
                <a:latin typeface="+mn-lt"/>
              </a:rPr>
              <a:t>$("p").hide() </a:t>
            </a:r>
            <a:r>
              <a:rPr kumimoji="0" lang="en-US" altLang="en-US" b="0" i="0" u="none" strike="noStrike" cap="none" normalizeH="0" baseline="0" dirty="0">
                <a:ln>
                  <a:noFill/>
                </a:ln>
                <a:solidFill>
                  <a:srgbClr val="000000"/>
                </a:solidFill>
                <a:effectLst/>
                <a:latin typeface="+mn-lt"/>
              </a:rPr>
              <a:t>- hides all &lt;p&gt; elements.</a:t>
            </a:r>
            <a:endParaRPr kumimoji="0" lang="en-US" altLang="en-US" b="0" i="0" u="none" strike="noStrike" cap="none" normalizeH="0" baseline="0" dirty="0">
              <a:ln>
                <a:noFill/>
              </a:ln>
              <a:solidFill>
                <a:schemeClr val="tx1"/>
              </a:solidFill>
              <a:effectLst/>
              <a:latin typeface="+mn-lt"/>
            </a:endParaRPr>
          </a:p>
          <a:p>
            <a:pPr lvl="1" eaLnBrk="0" fontAlgn="base" hangingPunct="0">
              <a:lnSpc>
                <a:spcPct val="150000"/>
              </a:lnSpc>
              <a:spcBef>
                <a:spcPct val="0"/>
              </a:spcBef>
              <a:spcAft>
                <a:spcPct val="0"/>
              </a:spcAft>
            </a:pPr>
            <a:r>
              <a:rPr kumimoji="0" lang="en-US" altLang="en-US" b="0" i="0" u="none" strike="noStrike" cap="none" normalizeH="0" baseline="0" dirty="0">
                <a:ln>
                  <a:noFill/>
                </a:ln>
                <a:solidFill>
                  <a:schemeClr val="accent6"/>
                </a:solidFill>
                <a:effectLst/>
                <a:latin typeface="+mn-lt"/>
              </a:rPr>
              <a:t>$(".test").hide() </a:t>
            </a:r>
            <a:r>
              <a:rPr kumimoji="0" lang="en-US" altLang="en-US" b="0" i="0" u="none" strike="noStrike" cap="none" normalizeH="0" baseline="0" dirty="0">
                <a:ln>
                  <a:noFill/>
                </a:ln>
                <a:solidFill>
                  <a:srgbClr val="000000"/>
                </a:solidFill>
                <a:effectLst/>
                <a:latin typeface="+mn-lt"/>
              </a:rPr>
              <a:t>- hides all elements with class="test".</a:t>
            </a:r>
            <a:endParaRPr kumimoji="0" lang="en-US" altLang="en-US" b="0" i="0" u="none" strike="noStrike" cap="none" normalizeH="0" baseline="0" dirty="0">
              <a:ln>
                <a:noFill/>
              </a:ln>
              <a:solidFill>
                <a:schemeClr val="tx1"/>
              </a:solidFill>
              <a:effectLst/>
              <a:latin typeface="+mn-lt"/>
            </a:endParaRPr>
          </a:p>
          <a:p>
            <a:pPr lvl="1" eaLnBrk="0" fontAlgn="base" hangingPunct="0">
              <a:lnSpc>
                <a:spcPct val="150000"/>
              </a:lnSpc>
              <a:spcBef>
                <a:spcPct val="0"/>
              </a:spcBef>
              <a:spcAft>
                <a:spcPct val="0"/>
              </a:spcAft>
            </a:pPr>
            <a:r>
              <a:rPr kumimoji="0" lang="en-US" altLang="en-US" b="0" i="0" u="none" strike="noStrike" cap="none" normalizeH="0" baseline="0" dirty="0">
                <a:ln>
                  <a:noFill/>
                </a:ln>
                <a:solidFill>
                  <a:schemeClr val="accent6"/>
                </a:solidFill>
                <a:effectLst/>
                <a:latin typeface="+mn-lt"/>
              </a:rPr>
              <a:t>$("#test").hide() </a:t>
            </a:r>
            <a:r>
              <a:rPr kumimoji="0" lang="en-US" altLang="en-US" b="0" i="0" u="none" strike="noStrike" cap="none" normalizeH="0" baseline="0" dirty="0">
                <a:ln>
                  <a:noFill/>
                </a:ln>
                <a:solidFill>
                  <a:srgbClr val="000000"/>
                </a:solidFill>
                <a:effectLst/>
                <a:latin typeface="+mn-lt"/>
              </a:rPr>
              <a:t>- hides the element with id="test".</a:t>
            </a:r>
            <a:endParaRPr kumimoji="0" lang="en-US" altLang="en-US" b="0" i="0" u="none" strike="noStrike" cap="none" normalizeH="0" baseline="0" dirty="0">
              <a:ln>
                <a:noFill/>
              </a:ln>
              <a:solidFill>
                <a:schemeClr val="tx1"/>
              </a:solidFill>
              <a:effectLst/>
              <a:latin typeface="+mn-lt"/>
            </a:endParaRPr>
          </a:p>
        </p:txBody>
      </p:sp>
      <p:pic>
        <p:nvPicPr>
          <p:cNvPr id="5" name="Picture 4">
            <a:extLst>
              <a:ext uri="{FF2B5EF4-FFF2-40B4-BE49-F238E27FC236}">
                <a16:creationId xmlns:a16="http://schemas.microsoft.com/office/drawing/2014/main" id="{1A50565F-CF12-4609-81F8-D930796DF4D4}"/>
              </a:ext>
            </a:extLst>
          </p:cNvPr>
          <p:cNvPicPr>
            <a:picLocks noChangeAspect="1"/>
          </p:cNvPicPr>
          <p:nvPr/>
        </p:nvPicPr>
        <p:blipFill>
          <a:blip r:embed="rId2"/>
          <a:stretch>
            <a:fillRect/>
          </a:stretch>
        </p:blipFill>
        <p:spPr>
          <a:xfrm>
            <a:off x="6898742" y="3429000"/>
            <a:ext cx="4481936" cy="28133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3303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D6074F9-173D-472D-8AED-7F9F9683C333}"/>
              </a:ext>
            </a:extLst>
          </p:cNvPr>
          <p:cNvPicPr>
            <a:picLocks noChangeAspect="1"/>
          </p:cNvPicPr>
          <p:nvPr/>
        </p:nvPicPr>
        <p:blipFill>
          <a:blip r:embed="rId2"/>
          <a:stretch>
            <a:fillRect/>
          </a:stretch>
        </p:blipFill>
        <p:spPr>
          <a:xfrm>
            <a:off x="848538" y="2240782"/>
            <a:ext cx="9927770" cy="4398557"/>
          </a:xfrm>
          <a:prstGeom prst="rect">
            <a:avLst/>
          </a:prstGeom>
        </p:spPr>
      </p:pic>
      <p:sp>
        <p:nvSpPr>
          <p:cNvPr id="61" name="Title 3">
            <a:extLst>
              <a:ext uri="{FF2B5EF4-FFF2-40B4-BE49-F238E27FC236}">
                <a16:creationId xmlns:a16="http://schemas.microsoft.com/office/drawing/2014/main" id="{F39D8913-D3C5-452A-B93E-2FEF05113049}"/>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V/S Fiori</a:t>
            </a:r>
          </a:p>
        </p:txBody>
      </p:sp>
      <p:sp>
        <p:nvSpPr>
          <p:cNvPr id="62" name="TextBox 61">
            <a:extLst>
              <a:ext uri="{FF2B5EF4-FFF2-40B4-BE49-F238E27FC236}">
                <a16:creationId xmlns:a16="http://schemas.microsoft.com/office/drawing/2014/main" id="{D957B81B-8D54-4EF7-9677-017A4B07A0CD}"/>
              </a:ext>
            </a:extLst>
          </p:cNvPr>
          <p:cNvSpPr txBox="1"/>
          <p:nvPr/>
        </p:nvSpPr>
        <p:spPr>
          <a:xfrm>
            <a:off x="261764" y="779090"/>
            <a:ext cx="1110131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SAPUI5 is used to design UI but SAP Fiori is used to create User experience. Fiori apps are technically built on SAP UI5 only but they follow guidelines which are provided by sap and proven golden path for development of apps.</a:t>
            </a:r>
          </a:p>
          <a:p>
            <a:pPr marL="285750" indent="-285750" algn="just">
              <a:buFont typeface="Wingdings" panose="05000000000000000000" pitchFamily="2" charset="2"/>
              <a:buChar char="§"/>
            </a:pPr>
            <a:r>
              <a:rPr lang="en-US" dirty="0"/>
              <a:t>SAP Fiori provides also the pre-defined templates like master details, object list page, worklist etc. which brings our UI more closer to User experience.</a:t>
            </a:r>
          </a:p>
        </p:txBody>
      </p:sp>
    </p:spTree>
    <p:extLst>
      <p:ext uri="{BB962C8B-B14F-4D97-AF65-F5344CB8AC3E}">
        <p14:creationId xmlns:p14="http://schemas.microsoft.com/office/powerpoint/2010/main" val="14406690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effects using jQuery </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Create a new file named jQBasic.html in the </a:t>
            </a:r>
            <a:r>
              <a:rPr lang="en-US" b="1" dirty="0">
                <a:solidFill>
                  <a:schemeClr val="accent6"/>
                </a:solidFill>
              </a:rPr>
              <a:t>Basics</a:t>
            </a:r>
            <a:r>
              <a:rPr lang="en-US" dirty="0"/>
              <a:t> folder which we have used for html, css and JavaScript.</a:t>
            </a:r>
          </a:p>
          <a:p>
            <a:pPr marL="285750" indent="-285750">
              <a:buFont typeface="Wingdings" panose="05000000000000000000" pitchFamily="2" charset="2"/>
              <a:buChar char="§"/>
            </a:pPr>
            <a:r>
              <a:rPr lang="en-US" dirty="0"/>
              <a:t>Bring the code related to the box and box-content form the previous example.</a:t>
            </a:r>
          </a:p>
          <a:p>
            <a:pPr marL="285750" indent="-285750">
              <a:buFont typeface="Wingdings" panose="05000000000000000000" pitchFamily="2" charset="2"/>
              <a:buChar char="§"/>
            </a:pPr>
            <a:r>
              <a:rPr lang="en-US" dirty="0"/>
              <a:t>Now we will add some effects to these boxes using the jQuery actions.</a:t>
            </a:r>
          </a:p>
          <a:p>
            <a:pPr marL="285750" indent="-285750">
              <a:buFont typeface="Wingdings" panose="05000000000000000000" pitchFamily="2" charset="2"/>
              <a:buChar char="§"/>
            </a:pPr>
            <a:endParaRPr lang="en-US" dirty="0"/>
          </a:p>
          <a:p>
            <a:r>
              <a:rPr lang="en-US" dirty="0"/>
              <a:t>Code Link:</a:t>
            </a:r>
          </a:p>
          <a:p>
            <a:pPr marL="285750" indent="-285750">
              <a:buFontTx/>
              <a:buChar char="-"/>
            </a:pPr>
            <a:r>
              <a:rPr lang="en-US" dirty="0"/>
              <a:t>jQBasics.html</a:t>
            </a:r>
          </a:p>
        </p:txBody>
      </p:sp>
      <p:pic>
        <p:nvPicPr>
          <p:cNvPr id="4" name="Picture 3">
            <a:extLst>
              <a:ext uri="{FF2B5EF4-FFF2-40B4-BE49-F238E27FC236}">
                <a16:creationId xmlns:a16="http://schemas.microsoft.com/office/drawing/2014/main" id="{FDC7EE27-ED28-4BFC-9975-5BCD34FB69A4}"/>
              </a:ext>
            </a:extLst>
          </p:cNvPr>
          <p:cNvPicPr>
            <a:picLocks noChangeAspect="1"/>
          </p:cNvPicPr>
          <p:nvPr/>
        </p:nvPicPr>
        <p:blipFill>
          <a:blip r:embed="rId2"/>
          <a:stretch>
            <a:fillRect/>
          </a:stretch>
        </p:blipFill>
        <p:spPr>
          <a:xfrm>
            <a:off x="5565162" y="2533416"/>
            <a:ext cx="5815516" cy="2822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15462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Animation</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add some animations to our html page using the jQuery.</a:t>
            </a:r>
          </a:p>
          <a:p>
            <a:r>
              <a:rPr lang="en-US" dirty="0"/>
              <a:t>For this we have to bring back the login fields code back form the previous examples.</a:t>
            </a:r>
          </a:p>
          <a:p>
            <a:endParaRPr lang="en-US" dirty="0"/>
          </a:p>
          <a:p>
            <a:r>
              <a:rPr lang="en-US" dirty="0"/>
              <a:t>Code Link:</a:t>
            </a:r>
          </a:p>
          <a:p>
            <a:pPr marL="285750" indent="-285750">
              <a:buFontTx/>
              <a:buChar char="-"/>
            </a:pPr>
            <a:r>
              <a:rPr lang="en-US" dirty="0"/>
              <a:t>jQBasics.html</a:t>
            </a:r>
          </a:p>
        </p:txBody>
      </p:sp>
      <p:pic>
        <p:nvPicPr>
          <p:cNvPr id="4" name="Picture 3">
            <a:extLst>
              <a:ext uri="{FF2B5EF4-FFF2-40B4-BE49-F238E27FC236}">
                <a16:creationId xmlns:a16="http://schemas.microsoft.com/office/drawing/2014/main" id="{DE79CA2E-5527-49FE-8CFD-40F0D95DD0D9}"/>
              </a:ext>
            </a:extLst>
          </p:cNvPr>
          <p:cNvPicPr>
            <a:picLocks noChangeAspect="1"/>
          </p:cNvPicPr>
          <p:nvPr/>
        </p:nvPicPr>
        <p:blipFill>
          <a:blip r:embed="rId2"/>
          <a:stretch>
            <a:fillRect/>
          </a:stretch>
        </p:blipFill>
        <p:spPr>
          <a:xfrm>
            <a:off x="7399959" y="2044793"/>
            <a:ext cx="4023447" cy="42555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92456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Starting an App using NodeJS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serve a basic html page on the local server with the help of ui5 tooling.</a:t>
            </a:r>
          </a:p>
          <a:p>
            <a:pPr marL="285750" indent="-285750">
              <a:buFont typeface="Wingdings" panose="05000000000000000000" pitchFamily="2" charset="2"/>
              <a:buChar char="§"/>
            </a:pPr>
            <a:r>
              <a:rPr lang="en-US" dirty="0"/>
              <a:t>But before we start we have to install a few dependencies:</a:t>
            </a:r>
          </a:p>
          <a:p>
            <a:pPr marL="342900" indent="-342900">
              <a:buAutoNum type="arabicPeriod"/>
            </a:pPr>
            <a:r>
              <a:rPr lang="en-US" dirty="0"/>
              <a:t>ui5 cli:-  </a:t>
            </a:r>
            <a:r>
              <a:rPr lang="en-US" b="1" i="1" dirty="0">
                <a:solidFill>
                  <a:srgbClr val="FF0000"/>
                </a:solidFill>
              </a:rPr>
              <a:t>npm install @ui5/cli	</a:t>
            </a:r>
            <a:r>
              <a:rPr lang="en-US" b="1" i="1" dirty="0"/>
              <a:t>to install globally: </a:t>
            </a:r>
            <a:r>
              <a:rPr lang="en-US" b="1" i="1" dirty="0">
                <a:solidFill>
                  <a:srgbClr val="FF0000"/>
                </a:solidFill>
              </a:rPr>
              <a:t>npm install -g @ui5/cli</a:t>
            </a:r>
          </a:p>
          <a:p>
            <a:pPr marL="342900" indent="-342900">
              <a:buAutoNum type="arabicPeriod"/>
            </a:pPr>
            <a:r>
              <a:rPr lang="en-US" i="0" dirty="0">
                <a:solidFill>
                  <a:srgbClr val="000000"/>
                </a:solidFill>
                <a:effectLst/>
              </a:rPr>
              <a:t>ux-ui5 </a:t>
            </a:r>
            <a:r>
              <a:rPr lang="en-US" dirty="0"/>
              <a:t>tooling:- </a:t>
            </a:r>
            <a:r>
              <a:rPr lang="en-US" b="1" i="1" dirty="0">
                <a:solidFill>
                  <a:srgbClr val="FF0000"/>
                </a:solidFill>
              </a:rPr>
              <a:t>npm install @sap/ux-ui5-tooling	</a:t>
            </a:r>
            <a:r>
              <a:rPr lang="en-US" b="1" i="1" dirty="0"/>
              <a:t>to install globally: </a:t>
            </a:r>
            <a:r>
              <a:rPr lang="en-US" b="1" i="1" dirty="0">
                <a:solidFill>
                  <a:srgbClr val="FF0000"/>
                </a:solidFill>
              </a:rPr>
              <a:t>npm install –g @sap/ux-ui5-tooling</a:t>
            </a:r>
          </a:p>
          <a:p>
            <a:pPr marL="285750" indent="-285750">
              <a:buFont typeface="Wingdings" panose="05000000000000000000" pitchFamily="2" charset="2"/>
              <a:buChar char="§"/>
            </a:pPr>
            <a:r>
              <a:rPr lang="en-US" dirty="0"/>
              <a:t>Now we have to create a </a:t>
            </a:r>
            <a:r>
              <a:rPr lang="en-US" dirty="0">
                <a:solidFill>
                  <a:schemeClr val="accent6"/>
                </a:solidFill>
              </a:rPr>
              <a:t>webapp</a:t>
            </a:r>
            <a:r>
              <a:rPr lang="en-US" dirty="0"/>
              <a:t> folder in our node project folder,  and in that webapp folder create two files </a:t>
            </a:r>
            <a:r>
              <a:rPr lang="en-US" dirty="0">
                <a:solidFill>
                  <a:schemeClr val="accent6"/>
                </a:solidFill>
              </a:rPr>
              <a:t>index.html </a:t>
            </a:r>
            <a:r>
              <a:rPr lang="en-US" dirty="0"/>
              <a:t>and </a:t>
            </a:r>
            <a:r>
              <a:rPr lang="en-US" dirty="0">
                <a:solidFill>
                  <a:schemeClr val="accent6"/>
                </a:solidFill>
              </a:rPr>
              <a:t>manifest.json</a:t>
            </a:r>
            <a:r>
              <a:rPr lang="en-US" dirty="0"/>
              <a:t>.</a:t>
            </a:r>
          </a:p>
          <a:p>
            <a:pPr marL="285750" indent="-285750">
              <a:buFont typeface="Wingdings" panose="05000000000000000000" pitchFamily="2" charset="2"/>
              <a:buChar char="§"/>
            </a:pPr>
            <a:r>
              <a:rPr lang="en-US" dirty="0"/>
              <a:t>Also create a </a:t>
            </a:r>
            <a:r>
              <a:rPr lang="en-US" dirty="0">
                <a:solidFill>
                  <a:schemeClr val="accent6"/>
                </a:solidFill>
              </a:rPr>
              <a:t>ui5.yaml </a:t>
            </a:r>
            <a:r>
              <a:rPr lang="en-US" dirty="0"/>
              <a:t>file in the project folder.</a:t>
            </a:r>
          </a:p>
          <a:p>
            <a:pPr marL="285750" indent="-285750">
              <a:buFont typeface="Wingdings" panose="05000000000000000000" pitchFamily="2" charset="2"/>
              <a:buChar char="§"/>
            </a:pPr>
            <a:r>
              <a:rPr lang="en-US" dirty="0"/>
              <a:t>Add the required code in all the files form the links provided below.</a:t>
            </a:r>
          </a:p>
          <a:p>
            <a:pPr marL="285750" indent="-285750">
              <a:buFont typeface="Wingdings" panose="05000000000000000000" pitchFamily="2" charset="2"/>
              <a:buChar char="§"/>
            </a:pPr>
            <a:r>
              <a:rPr lang="en-US" dirty="0"/>
              <a:t>Now to run the project use command: </a:t>
            </a:r>
            <a:r>
              <a:rPr lang="en-US" b="1" i="1" dirty="0">
                <a:solidFill>
                  <a:schemeClr val="accent6"/>
                </a:solidFill>
              </a:rPr>
              <a:t>ui5 serve</a:t>
            </a:r>
          </a:p>
          <a:p>
            <a:pPr marL="285750" indent="-285750">
              <a:buFont typeface="Wingdings" panose="05000000000000000000" pitchFamily="2" charset="2"/>
              <a:buChar char="§"/>
            </a:pPr>
            <a:endParaRPr lang="en-US" b="1" i="1" dirty="0">
              <a:solidFill>
                <a:schemeClr val="accent6"/>
              </a:solidFill>
            </a:endParaRPr>
          </a:p>
          <a:p>
            <a:r>
              <a:rPr lang="en-US" dirty="0"/>
              <a:t>Code Links:</a:t>
            </a:r>
          </a:p>
          <a:p>
            <a:pPr marL="285750" indent="-285750">
              <a:buFontTx/>
              <a:buChar char="-"/>
            </a:pPr>
            <a:r>
              <a:rPr lang="en-US" dirty="0"/>
              <a:t>index.html</a:t>
            </a:r>
          </a:p>
          <a:p>
            <a:pPr marL="285750" indent="-285750">
              <a:buFontTx/>
              <a:buChar char="-"/>
            </a:pPr>
            <a:r>
              <a:rPr lang="en-US" dirty="0"/>
              <a:t>manifest.json</a:t>
            </a:r>
          </a:p>
          <a:p>
            <a:pPr marL="285750" indent="-285750">
              <a:buFontTx/>
              <a:buChar char="-"/>
            </a:pPr>
            <a:r>
              <a:rPr lang="en-US" dirty="0"/>
              <a:t>ui5.yaml</a:t>
            </a:r>
          </a:p>
        </p:txBody>
      </p:sp>
      <p:pic>
        <p:nvPicPr>
          <p:cNvPr id="4" name="Picture 3">
            <a:extLst>
              <a:ext uri="{FF2B5EF4-FFF2-40B4-BE49-F238E27FC236}">
                <a16:creationId xmlns:a16="http://schemas.microsoft.com/office/drawing/2014/main" id="{A7BBD615-F919-4634-95CC-6034E69FD7BA}"/>
              </a:ext>
            </a:extLst>
          </p:cNvPr>
          <p:cNvPicPr>
            <a:picLocks noChangeAspect="1"/>
          </p:cNvPicPr>
          <p:nvPr/>
        </p:nvPicPr>
        <p:blipFill>
          <a:blip r:embed="rId2"/>
          <a:stretch>
            <a:fillRect/>
          </a:stretch>
        </p:blipFill>
        <p:spPr>
          <a:xfrm>
            <a:off x="7842174" y="3167201"/>
            <a:ext cx="3581232" cy="3164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909714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1182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Srinivas</a:t>
            </a:r>
          </a:p>
        </p:txBody>
      </p:sp>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939"/>
          </a:xfrm>
          <a:prstGeom prst="rect">
            <a:avLst/>
          </a:prstGeom>
          <a:noFill/>
        </p:spPr>
        <p:txBody>
          <a:bodyPr wrap="square" rtlCol="0">
            <a:spAutoFit/>
          </a:bodyPr>
          <a:lstStyle/>
          <a:p>
            <a:r>
              <a:rPr lang="en-US" dirty="0"/>
              <a:t>UI stands for user interface but UX stands for User Experience</a:t>
            </a:r>
          </a:p>
          <a:p>
            <a:r>
              <a:rPr lang="en-US" dirty="0"/>
              <a:t>UI is technical view point of our application interface which will be used to take and provide information to the user but UX is psychological and emotions of the app.</a:t>
            </a:r>
          </a:p>
          <a:p>
            <a:r>
              <a:rPr lang="en-US" dirty="0"/>
              <a:t>We can change the UI but we cannot change UX</a:t>
            </a:r>
          </a:p>
          <a:p>
            <a:r>
              <a:rPr lang="en-US" dirty="0"/>
              <a:t>Take an example of modern world of apps, where no one needs to give you training to use amazon, uber, eBay etc.</a:t>
            </a:r>
          </a:p>
          <a:p>
            <a:pPr defTabSz="914126"/>
            <a:endParaRPr lang="en-US" sz="1799" dirty="0">
              <a:solidFill>
                <a:prstClr val="black"/>
              </a:solidFill>
              <a:latin typeface="Calibri"/>
            </a:endParaRPr>
          </a:p>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Tree>
    <p:extLst>
      <p:ext uri="{BB962C8B-B14F-4D97-AF65-F5344CB8AC3E}">
        <p14:creationId xmlns:p14="http://schemas.microsoft.com/office/powerpoint/2010/main" val="1882490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3"/>
              </a:rPr>
              <a:t>Development/Design Guidelines</a:t>
            </a:r>
            <a:endParaRPr lang="en-US" dirty="0">
              <a:solidFill>
                <a:prstClr val="black"/>
              </a:solidFill>
            </a:endParaRPr>
          </a:p>
          <a:p>
            <a:endParaRPr lang="en-US" dirty="0"/>
          </a:p>
        </p:txBody>
      </p:sp>
    </p:spTree>
    <p:extLst>
      <p:ext uri="{BB962C8B-B14F-4D97-AF65-F5344CB8AC3E}">
        <p14:creationId xmlns:p14="http://schemas.microsoft.com/office/powerpoint/2010/main" val="175552453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31130</TotalTime>
  <Words>9136</Words>
  <Application>Microsoft Office PowerPoint</Application>
  <PresentationFormat>Widescreen</PresentationFormat>
  <Paragraphs>1149</Paragraphs>
  <Slides>75</Slides>
  <Notes>4</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75</vt:i4>
      </vt:variant>
    </vt:vector>
  </HeadingPairs>
  <TitlesOfParts>
    <vt:vector size="93" baseType="lpstr">
      <vt:lpstr>-apple-system</vt:lpstr>
      <vt:lpstr>arial</vt:lpstr>
      <vt:lpstr>arial</vt:lpstr>
      <vt:lpstr>Arial Black</vt:lpstr>
      <vt:lpstr>Calibri</vt:lpstr>
      <vt:lpstr>Calibri (Body)</vt:lpstr>
      <vt:lpstr>Calibri (Body)</vt:lpstr>
      <vt:lpstr>Calibri Light</vt:lpstr>
      <vt:lpstr>Consolas</vt:lpstr>
      <vt:lpstr>Cooper Black</vt:lpstr>
      <vt:lpstr>Inter</vt:lpstr>
      <vt:lpstr>inter-bold</vt:lpstr>
      <vt:lpstr>inter-regular</vt:lpstr>
      <vt:lpstr>Segoe UI</vt:lpstr>
      <vt:lpstr>urw-din</vt:lpstr>
      <vt:lpstr>Verdana</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Suluru Rao, Srinivasa</cp:lastModifiedBy>
  <cp:revision>723</cp:revision>
  <dcterms:created xsi:type="dcterms:W3CDTF">2016-07-10T03:33:26Z</dcterms:created>
  <dcterms:modified xsi:type="dcterms:W3CDTF">2023-02-15T08:19:54Z</dcterms:modified>
</cp:coreProperties>
</file>